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Times New Roman"/>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Times New Roman"/>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Times New Roman"/>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Times New Roman"/>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Times New Roman"/>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Times New Roman"/>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Times New Roman"/>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Times New Roman"/>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Times New Roman"/>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FCECA"/>
          </a:solidFill>
        </a:fill>
      </a:tcStyle>
    </a:wholeTbl>
    <a:band2H>
      <a:tcTxStyle b="def" i="def"/>
      <a:tcStyle>
        <a:tcBdr/>
        <a:fill>
          <a:solidFill>
            <a:srgbClr val="F7E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FDAD3"/>
          </a:solidFill>
        </a:fill>
      </a:tcStyle>
    </a:wholeTbl>
    <a:band2H>
      <a:tcTxStyle b="def" i="def"/>
      <a:tcStyle>
        <a:tcBdr/>
        <a:fill>
          <a:solidFill>
            <a:srgbClr val="F0EDE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8D1D1"/>
          </a:solidFill>
        </a:fill>
      </a:tcStyle>
    </a:wholeTbl>
    <a:band2H>
      <a:tcTxStyle b="def" i="def"/>
      <a:tcStyle>
        <a:tcBdr/>
        <a:fill>
          <a:solidFill>
            <a:srgbClr val="ED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5" name="Shape 145"/>
          <p:cNvSpPr/>
          <p:nvPr>
            <p:ph type="sldImg"/>
          </p:nvPr>
        </p:nvSpPr>
        <p:spPr>
          <a:xfrm>
            <a:off x="1143000" y="685800"/>
            <a:ext cx="4572000" cy="3429000"/>
          </a:xfrm>
          <a:prstGeom prst="rect">
            <a:avLst/>
          </a:prstGeom>
        </p:spPr>
        <p:txBody>
          <a:bodyPr/>
          <a:lstStyle/>
          <a:p>
            <a:pPr/>
          </a:p>
        </p:txBody>
      </p:sp>
      <p:sp>
        <p:nvSpPr>
          <p:cNvPr id="146" name="Shape 14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Times New Roman"/>
      </a:defRPr>
    </a:lvl1pPr>
    <a:lvl2pPr indent="228600" latinLnBrk="0">
      <a:defRPr sz="1200">
        <a:latin typeface="+mn-lt"/>
        <a:ea typeface="+mn-ea"/>
        <a:cs typeface="+mn-cs"/>
        <a:sym typeface="Times New Roman"/>
      </a:defRPr>
    </a:lvl2pPr>
    <a:lvl3pPr indent="457200" latinLnBrk="0">
      <a:defRPr sz="1200">
        <a:latin typeface="+mn-lt"/>
        <a:ea typeface="+mn-ea"/>
        <a:cs typeface="+mn-cs"/>
        <a:sym typeface="Times New Roman"/>
      </a:defRPr>
    </a:lvl3pPr>
    <a:lvl4pPr indent="685800" latinLnBrk="0">
      <a:defRPr sz="1200">
        <a:latin typeface="+mn-lt"/>
        <a:ea typeface="+mn-ea"/>
        <a:cs typeface="+mn-cs"/>
        <a:sym typeface="Times New Roman"/>
      </a:defRPr>
    </a:lvl4pPr>
    <a:lvl5pPr indent="914400" latinLnBrk="0">
      <a:defRPr sz="1200">
        <a:latin typeface="+mn-lt"/>
        <a:ea typeface="+mn-ea"/>
        <a:cs typeface="+mn-cs"/>
        <a:sym typeface="Times New Roman"/>
      </a:defRPr>
    </a:lvl5pPr>
    <a:lvl6pPr indent="1143000" latinLnBrk="0">
      <a:defRPr sz="1200">
        <a:latin typeface="+mn-lt"/>
        <a:ea typeface="+mn-ea"/>
        <a:cs typeface="+mn-cs"/>
        <a:sym typeface="Times New Roman"/>
      </a:defRPr>
    </a:lvl6pPr>
    <a:lvl7pPr indent="1371600" latinLnBrk="0">
      <a:defRPr sz="1200">
        <a:latin typeface="+mn-lt"/>
        <a:ea typeface="+mn-ea"/>
        <a:cs typeface="+mn-cs"/>
        <a:sym typeface="Times New Roman"/>
      </a:defRPr>
    </a:lvl7pPr>
    <a:lvl8pPr indent="1600200" latinLnBrk="0">
      <a:defRPr sz="1200">
        <a:latin typeface="+mn-lt"/>
        <a:ea typeface="+mn-ea"/>
        <a:cs typeface="+mn-cs"/>
        <a:sym typeface="Times New Roman"/>
      </a:defRPr>
    </a:lvl8pPr>
    <a:lvl9pPr indent="1828800" latinLnBrk="0">
      <a:defRPr sz="1200">
        <a:latin typeface="+mn-lt"/>
        <a:ea typeface="+mn-ea"/>
        <a:cs typeface="+mn-cs"/>
        <a:sym typeface="Times New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Analog Electronics Applications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defRPr sz="2600"/>
            </a:pPr>
            <a:r>
              <a:t>Mạch lọc lý tưởng là một mạng bốn cực có hệ số truyền đạt K=1 trong dải thông và K=0 ở ngoài dải thông. </a:t>
            </a:r>
          </a:p>
          <a:p>
            <a:pPr>
              <a:defRPr sz="2600"/>
            </a:pPr>
            <a:r>
              <a:t>  Mạch lọc lý tưởng không gây suy giảm tín hiệu trong dải thông và triệt tiêu hoàn toàn tín hiệu ngoài dải thông, vùng chuyển tiếp thẳng đứng và không gây di pha tín hiệu</a:t>
            </a:r>
          </a:p>
          <a:p>
            <a:pPr>
              <a:defRPr sz="2600"/>
            </a:pPr>
            <a:r>
              <a:t>Đặc tuyến truyền đạt của mạch lọc lý tưởng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6" name="Shape 776"/>
          <p:cNvSpPr/>
          <p:nvPr>
            <p:ph type="sldImg"/>
          </p:nvPr>
        </p:nvSpPr>
        <p:spPr>
          <a:prstGeom prst="rect">
            <a:avLst/>
          </a:prstGeom>
        </p:spPr>
        <p:txBody>
          <a:bodyPr/>
          <a:lstStyle/>
          <a:p>
            <a:pPr/>
          </a:p>
        </p:txBody>
      </p:sp>
      <p:sp>
        <p:nvSpPr>
          <p:cNvPr id="777" name="Shape 777"/>
          <p:cNvSpPr/>
          <p:nvPr>
            <p:ph type="body" sz="quarter" idx="1"/>
          </p:nvPr>
        </p:nvSpPr>
        <p:spPr>
          <a:prstGeom prst="rect">
            <a:avLst/>
          </a:prstGeom>
        </p:spPr>
        <p:txBody>
          <a:bodyPr/>
          <a:lstStyle/>
          <a:p>
            <a:pPr/>
            <a:r>
              <a:t>K=\frac{v_o}{v_i}=\frac{Z_{C1}//R_2}{R_1//Z_{C_2}+Z_{C1}//R_2} \\</a:t>
            </a:r>
          </a:p>
          <a:p>
            <a:pPr/>
            <a:r>
              <a:t>=\frac{1}{1+\frac{R_1//Z_{C2}}{Z_{C1}//R_2}}</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7" name="Shape 837"/>
          <p:cNvSpPr/>
          <p:nvPr>
            <p:ph type="sldImg"/>
          </p:nvPr>
        </p:nvSpPr>
        <p:spPr>
          <a:prstGeom prst="rect">
            <a:avLst/>
          </a:prstGeom>
        </p:spPr>
        <p:txBody>
          <a:bodyPr/>
          <a:lstStyle/>
          <a:p>
            <a:pPr/>
          </a:p>
        </p:txBody>
      </p:sp>
      <p:sp>
        <p:nvSpPr>
          <p:cNvPr id="838" name="Shape 838"/>
          <p:cNvSpPr/>
          <p:nvPr>
            <p:ph type="body" sz="quarter" idx="1"/>
          </p:nvPr>
        </p:nvSpPr>
        <p:spPr>
          <a:prstGeom prst="rect">
            <a:avLst/>
          </a:prstGeom>
        </p:spPr>
        <p:txBody>
          <a:bodyPr/>
          <a:lstStyle/>
          <a:p>
            <a:pPr/>
            <a:r>
              <a:t>K=\frac{v_o}{v_i}=\frac{Z_{C1}//R_2}{R_1//Z_{C_2}+Z_{C1}//R_2} \\</a:t>
            </a:r>
          </a:p>
          <a:p>
            <a:pPr/>
            <a:r>
              <a:t>=\frac{1}{1+\frac{R_1//Z_{C2}}{Z_{C1}//R_2}}</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9" name="Shape 899"/>
          <p:cNvSpPr/>
          <p:nvPr>
            <p:ph type="sldImg"/>
          </p:nvPr>
        </p:nvSpPr>
        <p:spPr>
          <a:prstGeom prst="rect">
            <a:avLst/>
          </a:prstGeom>
        </p:spPr>
        <p:txBody>
          <a:bodyPr/>
          <a:lstStyle/>
          <a:p>
            <a:pPr/>
          </a:p>
        </p:txBody>
      </p:sp>
      <p:sp>
        <p:nvSpPr>
          <p:cNvPr id="900" name="Shape 900"/>
          <p:cNvSpPr/>
          <p:nvPr>
            <p:ph type="body" sz="quarter" idx="1"/>
          </p:nvPr>
        </p:nvSpPr>
        <p:spPr>
          <a:prstGeom prst="rect">
            <a:avLst/>
          </a:prstGeom>
        </p:spPr>
        <p:txBody>
          <a:bodyPr/>
          <a:lstStyle/>
          <a:p>
            <a:pPr/>
            <a:r>
              <a:t>K=\frac{v_o}{v_i}=\frac{Z_{C1}//R_2}{R_1//Z_{C_2}+Z_{C1}//R_2} \\</a:t>
            </a:r>
          </a:p>
          <a:p>
            <a:pPr/>
            <a:r>
              <a:t>=\frac{1}{1+\frac{R_1//Z_{C2}}{Z_{C1}//R_2}}</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1" name="Shape 921"/>
          <p:cNvSpPr/>
          <p:nvPr>
            <p:ph type="sldImg"/>
          </p:nvPr>
        </p:nvSpPr>
        <p:spPr>
          <a:prstGeom prst="rect">
            <a:avLst/>
          </a:prstGeom>
        </p:spPr>
        <p:txBody>
          <a:bodyPr/>
          <a:lstStyle/>
          <a:p>
            <a:pPr/>
          </a:p>
        </p:txBody>
      </p:sp>
      <p:sp>
        <p:nvSpPr>
          <p:cNvPr id="922" name="Shape 922"/>
          <p:cNvSpPr/>
          <p:nvPr>
            <p:ph type="body" sz="quarter" idx="1"/>
          </p:nvPr>
        </p:nvSpPr>
        <p:spPr>
          <a:prstGeom prst="rect">
            <a:avLst/>
          </a:prstGeom>
        </p:spPr>
        <p:txBody>
          <a:bodyPr/>
          <a:lstStyle/>
          <a:p>
            <a:pPr>
              <a:defRPr sz="2000"/>
            </a:pPr>
            <a:r>
              <a:t>Đặc tuyến biên - tần của mạch lọc Butterworth phẳng với độ dốc ngoài băng thông là -20dB/dec, đây là mạch lọc hay được sử dụng nhất</a:t>
            </a:r>
          </a:p>
          <a:p>
            <a:pPr>
              <a:defRPr sz="2000"/>
            </a:pPr>
            <a:r>
              <a:t>Đặc tuyến biên-tần của mạch lọc Chebyshev, đặc tuyến có độ gợn sóng trong dải thông, độ dốc lớn hơn 20dB/dec.</a:t>
            </a:r>
          </a:p>
          <a:p>
            <a:pPr>
              <a:defRPr sz="2000"/>
            </a:pPr>
            <a:r>
              <a:t>Mạch lọc Bessel có đặc tuyến biên-tần giảm đều từ dải thông sang dải chặn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7" name="Shape 987"/>
          <p:cNvSpPr/>
          <p:nvPr>
            <p:ph type="sldImg"/>
          </p:nvPr>
        </p:nvSpPr>
        <p:spPr>
          <a:prstGeom prst="rect">
            <a:avLst/>
          </a:prstGeom>
        </p:spPr>
        <p:txBody>
          <a:bodyPr/>
          <a:lstStyle/>
          <a:p>
            <a:pPr/>
          </a:p>
        </p:txBody>
      </p:sp>
      <p:sp>
        <p:nvSpPr>
          <p:cNvPr id="988" name="Shape 988"/>
          <p:cNvSpPr/>
          <p:nvPr>
            <p:ph type="body" sz="quarter" idx="1"/>
          </p:nvPr>
        </p:nvSpPr>
        <p:spPr>
          <a:prstGeom prst="rect">
            <a:avLst/>
          </a:prstGeom>
        </p:spPr>
        <p:txBody>
          <a:bodyPr/>
          <a:lstStyle/>
          <a:p>
            <a:pPr/>
          </a:p>
          <a:p>
            <a:pPr/>
            <a:r>
              <a:t>Nhận xét:</a:t>
            </a:r>
          </a:p>
          <a:p>
            <a:pPr/>
            <a:r>
              <a:t>Hệ số khuếch đại áp của mạch sẽ tăng khi tần số tăng</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13" name="Rectangle 11"/>
          <p:cNvSpPr/>
          <p:nvPr/>
        </p:nvSpPr>
        <p:spPr>
          <a:xfrm>
            <a:off x="0" y="0"/>
            <a:ext cx="9144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4" name="Rounded Rectangle 12"/>
          <p:cNvSpPr/>
          <p:nvPr/>
        </p:nvSpPr>
        <p:spPr>
          <a:xfrm>
            <a:off x="65313" y="69755"/>
            <a:ext cx="9013373" cy="6692201"/>
          </a:xfrm>
          <a:prstGeom prst="roundRect">
            <a:avLst>
              <a:gd name="adj" fmla="val 4929"/>
            </a:avLst>
          </a:prstGeom>
          <a:blipFill>
            <a:blip r:embed="rId3"/>
          </a:blipFill>
          <a:ln w="6350" cap="sq">
            <a:solidFill>
              <a:srgbClr val="000000"/>
            </a:solidFill>
          </a:ln>
        </p:spPr>
        <p:txBody>
          <a:bodyPr lIns="45719" rIns="45719" anchor="ctr"/>
          <a:lstStyle/>
          <a:p>
            <a:pPr algn="ctr">
              <a:defRPr>
                <a:solidFill>
                  <a:srgbClr val="FFFFFF"/>
                </a:solidFill>
              </a:defRPr>
            </a:pPr>
          </a:p>
        </p:txBody>
      </p:sp>
      <p:sp>
        <p:nvSpPr>
          <p:cNvPr id="15" name="Body Level One…"/>
          <p:cNvSpPr txBox="1"/>
          <p:nvPr>
            <p:ph type="body" sz="quarter" idx="1"/>
          </p:nvPr>
        </p:nvSpPr>
        <p:spPr>
          <a:xfrm>
            <a:off x="1295400" y="3200400"/>
            <a:ext cx="6400800" cy="1600200"/>
          </a:xfrm>
          <a:prstGeom prst="rect">
            <a:avLst/>
          </a:prstGeom>
        </p:spPr>
        <p:txBody>
          <a:bodyPr/>
          <a:lstStyle>
            <a:lvl1pPr marL="0" indent="0" algn="ctr">
              <a:buClrTx/>
              <a:buSzTx/>
              <a:buNone/>
              <a:defRPr>
                <a:solidFill>
                  <a:srgbClr val="696464"/>
                </a:solidFill>
              </a:defRPr>
            </a:lvl1pPr>
            <a:lvl2pPr marL="0" indent="457200" algn="ctr">
              <a:buClrTx/>
              <a:buSzTx/>
              <a:buNone/>
              <a:defRPr>
                <a:solidFill>
                  <a:srgbClr val="696464"/>
                </a:solidFill>
              </a:defRPr>
            </a:lvl2pPr>
            <a:lvl3pPr marL="0" indent="914400" algn="ctr">
              <a:buClrTx/>
              <a:buSzTx/>
              <a:buNone/>
              <a:defRPr>
                <a:solidFill>
                  <a:srgbClr val="696464"/>
                </a:solidFill>
              </a:defRPr>
            </a:lvl3pPr>
            <a:lvl4pPr marL="0" indent="1371600" algn="ctr">
              <a:buClrTx/>
              <a:buSzTx/>
              <a:buNone/>
              <a:defRPr>
                <a:solidFill>
                  <a:srgbClr val="696464"/>
                </a:solidFill>
              </a:defRPr>
            </a:lvl4pPr>
            <a:lvl5pPr marL="0" indent="1828800" algn="ctr">
              <a:buClrTx/>
              <a:buSzTx/>
              <a:buNone/>
              <a:defRPr>
                <a:solidFill>
                  <a:srgbClr val="696464"/>
                </a:solidFill>
              </a:defRPr>
            </a:lvl5pPr>
          </a:lstStyle>
          <a:p>
            <a:pPr/>
            <a:r>
              <a:t>Body Level One</a:t>
            </a:r>
          </a:p>
          <a:p>
            <a:pPr lvl="1"/>
            <a:r>
              <a:t>Body Level Two</a:t>
            </a:r>
          </a:p>
          <a:p>
            <a:pPr lvl="2"/>
            <a:r>
              <a:t>Body Level Three</a:t>
            </a:r>
          </a:p>
          <a:p>
            <a:pPr lvl="3"/>
            <a:r>
              <a:t>Body Level Four</a:t>
            </a:r>
          </a:p>
          <a:p>
            <a:pPr lvl="4"/>
            <a:r>
              <a:t>Body Level Five</a:t>
            </a:r>
          </a:p>
        </p:txBody>
      </p:sp>
      <p:sp>
        <p:nvSpPr>
          <p:cNvPr id="16" name="Rectangle 6"/>
          <p:cNvSpPr/>
          <p:nvPr/>
        </p:nvSpPr>
        <p:spPr>
          <a:xfrm>
            <a:off x="62931" y="1449303"/>
            <a:ext cx="9021537" cy="1527350"/>
          </a:xfrm>
          <a:prstGeom prst="rect">
            <a:avLst/>
          </a:prstGeom>
          <a:solidFill>
            <a:schemeClr val="accent1"/>
          </a:solidFill>
          <a:ln w="12700">
            <a:miter lim="400000"/>
          </a:ln>
        </p:spPr>
        <p:txBody>
          <a:bodyPr lIns="45719" rIns="45719" anchor="ctr"/>
          <a:lstStyle/>
          <a:p>
            <a:pPr algn="ctr">
              <a:defRPr>
                <a:solidFill>
                  <a:srgbClr val="FFFFFF"/>
                </a:solidFill>
              </a:defRPr>
            </a:pPr>
          </a:p>
        </p:txBody>
      </p:sp>
      <p:sp>
        <p:nvSpPr>
          <p:cNvPr id="17" name="Rectangle 9"/>
          <p:cNvSpPr/>
          <p:nvPr/>
        </p:nvSpPr>
        <p:spPr>
          <a:xfrm>
            <a:off x="62931" y="1396719"/>
            <a:ext cx="9021537" cy="120580"/>
          </a:xfrm>
          <a:prstGeom prst="rect">
            <a:avLst/>
          </a:prstGeom>
          <a:solidFill>
            <a:srgbClr val="E6AFA9"/>
          </a:solidFill>
          <a:ln w="12700">
            <a:miter lim="400000"/>
          </a:ln>
        </p:spPr>
        <p:txBody>
          <a:bodyPr lIns="45719" rIns="45719" anchor="ctr"/>
          <a:lstStyle/>
          <a:p>
            <a:pPr algn="ctr">
              <a:defRPr>
                <a:solidFill>
                  <a:srgbClr val="FFFFFF"/>
                </a:solidFill>
              </a:defRPr>
            </a:pPr>
          </a:p>
        </p:txBody>
      </p:sp>
      <p:sp>
        <p:nvSpPr>
          <p:cNvPr id="18" name="Rectangle 10"/>
          <p:cNvSpPr/>
          <p:nvPr/>
        </p:nvSpPr>
        <p:spPr>
          <a:xfrm>
            <a:off x="62931" y="2976648"/>
            <a:ext cx="9021537" cy="110533"/>
          </a:xfrm>
          <a:prstGeom prst="rect">
            <a:avLst/>
          </a:prstGeom>
          <a:solidFill>
            <a:schemeClr val="accent5"/>
          </a:solidFill>
          <a:ln w="12700">
            <a:miter lim="400000"/>
          </a:ln>
        </p:spPr>
        <p:txBody>
          <a:bodyPr lIns="45719" rIns="45719" anchor="ctr"/>
          <a:lstStyle/>
          <a:p>
            <a:pPr algn="ctr">
              <a:defRPr>
                <a:solidFill>
                  <a:srgbClr val="FFFFFF"/>
                </a:solidFill>
              </a:defRPr>
            </a:pPr>
          </a:p>
        </p:txBody>
      </p:sp>
      <p:sp>
        <p:nvSpPr>
          <p:cNvPr id="19" name="Title Text"/>
          <p:cNvSpPr txBox="1"/>
          <p:nvPr>
            <p:ph type="title"/>
          </p:nvPr>
        </p:nvSpPr>
        <p:spPr>
          <a:xfrm>
            <a:off x="457200" y="1505929"/>
            <a:ext cx="8229600" cy="1470026"/>
          </a:xfrm>
          <a:prstGeom prst="rect">
            <a:avLst/>
          </a:prstGeom>
        </p:spPr>
        <p:txBody>
          <a:bodyPr anchor="ctr"/>
          <a:lstStyle>
            <a:lvl1pPr algn="ctr">
              <a:defRPr>
                <a:solidFill>
                  <a:srgbClr val="FFFFFF"/>
                </a:solidFill>
              </a:defRPr>
            </a:lvl1pPr>
          </a:lstStyle>
          <a:p>
            <a:pPr/>
            <a:r>
              <a:t>Title Text</a:t>
            </a: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104" name="Title Text"/>
          <p:cNvSpPr txBox="1"/>
          <p:nvPr>
            <p:ph type="title"/>
          </p:nvPr>
        </p:nvSpPr>
        <p:spPr>
          <a:xfrm>
            <a:off x="914400" y="4900550"/>
            <a:ext cx="7315200" cy="522289"/>
          </a:xfrm>
          <a:prstGeom prst="rect">
            <a:avLst/>
          </a:prstGeom>
        </p:spPr>
        <p:txBody>
          <a:bodyPr anchor="ctr"/>
          <a:lstStyle>
            <a:lvl1pPr>
              <a:defRPr sz="2800"/>
            </a:lvl1pPr>
          </a:lstStyle>
          <a:p>
            <a:pPr/>
            <a:r>
              <a:t>Title Text</a:t>
            </a:r>
          </a:p>
        </p:txBody>
      </p:sp>
      <p:sp>
        <p:nvSpPr>
          <p:cNvPr id="105" name="Body Level One…"/>
          <p:cNvSpPr txBox="1"/>
          <p:nvPr>
            <p:ph type="body" sz="quarter" idx="1"/>
          </p:nvPr>
        </p:nvSpPr>
        <p:spPr>
          <a:xfrm>
            <a:off x="914400" y="5445824"/>
            <a:ext cx="7315200" cy="685801"/>
          </a:xfrm>
          <a:prstGeom prst="rect">
            <a:avLst/>
          </a:prstGeom>
        </p:spPr>
        <p:txBody>
          <a:bodyPr/>
          <a:lstStyle>
            <a:lvl1pPr marL="0" indent="0">
              <a:buClrTx/>
              <a:buSzTx/>
              <a:buNone/>
              <a:defRPr sz="1600"/>
            </a:lvl1pPr>
            <a:lvl2pPr marL="624840" indent="-304800">
              <a:buClrTx/>
              <a:defRPr sz="1600"/>
            </a:lvl2pPr>
            <a:lvl3pPr marL="960120" indent="-365760">
              <a:buClrTx/>
              <a:defRPr sz="1600"/>
            </a:lvl3pPr>
            <a:lvl4pPr marL="1275080" indent="-406400">
              <a:buClrTx/>
              <a:defRPr sz="1600"/>
            </a:lvl4pPr>
            <a:lvl5pPr marL="1549400" indent="-406400">
              <a:buClrTx/>
              <a:defRPr sz="1600"/>
            </a:lvl5pPr>
          </a:lstStyle>
          <a:p>
            <a:pPr/>
            <a:r>
              <a:t>Body Level One</a:t>
            </a:r>
          </a:p>
          <a:p>
            <a:pPr lvl="1"/>
            <a:r>
              <a:t>Body Level Two</a:t>
            </a:r>
          </a:p>
          <a:p>
            <a:pPr lvl="2"/>
            <a:r>
              <a:t>Body Level Three</a:t>
            </a:r>
          </a:p>
          <a:p>
            <a:pPr lvl="3"/>
            <a:r>
              <a:t>Body Level Four</a:t>
            </a:r>
          </a:p>
          <a:p>
            <a:pPr lvl="4"/>
            <a:r>
              <a:t>Body Level Five</a:t>
            </a:r>
          </a:p>
        </p:txBody>
      </p:sp>
      <p:sp>
        <p:nvSpPr>
          <p:cNvPr id="106" name="Rectangle 10"/>
          <p:cNvSpPr/>
          <p:nvPr/>
        </p:nvSpPr>
        <p:spPr>
          <a:xfrm flipV="1">
            <a:off x="68306" y="4683554"/>
            <a:ext cx="9006842" cy="91441"/>
          </a:xfrm>
          <a:prstGeom prst="rect">
            <a:avLst/>
          </a:prstGeom>
          <a:solidFill>
            <a:schemeClr val="accent1"/>
          </a:solidFill>
          <a:ln w="12700">
            <a:miter lim="400000"/>
          </a:ln>
        </p:spPr>
        <p:txBody>
          <a:bodyPr lIns="45719" rIns="45719" anchor="ctr"/>
          <a:lstStyle/>
          <a:p>
            <a:pPr algn="ctr">
              <a:defRPr>
                <a:solidFill>
                  <a:srgbClr val="FFFFFF"/>
                </a:solidFill>
              </a:defRPr>
            </a:pPr>
          </a:p>
        </p:txBody>
      </p:sp>
      <p:sp>
        <p:nvSpPr>
          <p:cNvPr id="107" name="Rectangle 11"/>
          <p:cNvSpPr/>
          <p:nvPr/>
        </p:nvSpPr>
        <p:spPr>
          <a:xfrm>
            <a:off x="68508" y="4650473"/>
            <a:ext cx="9006639" cy="45720"/>
          </a:xfrm>
          <a:prstGeom prst="rect">
            <a:avLst/>
          </a:prstGeom>
          <a:solidFill>
            <a:srgbClr val="E6AFA9"/>
          </a:solidFill>
          <a:ln w="12700">
            <a:miter lim="400000"/>
          </a:ln>
        </p:spPr>
        <p:txBody>
          <a:bodyPr lIns="45719" rIns="45719" anchor="ctr"/>
          <a:lstStyle/>
          <a:p>
            <a:pPr algn="ctr">
              <a:defRPr>
                <a:solidFill>
                  <a:srgbClr val="FFFFFF"/>
                </a:solidFill>
              </a:defRPr>
            </a:pPr>
          </a:p>
        </p:txBody>
      </p:sp>
      <p:sp>
        <p:nvSpPr>
          <p:cNvPr id="108" name="Rectangle 12"/>
          <p:cNvSpPr/>
          <p:nvPr/>
        </p:nvSpPr>
        <p:spPr>
          <a:xfrm>
            <a:off x="68509" y="4773224"/>
            <a:ext cx="9006639" cy="48808"/>
          </a:xfrm>
          <a:prstGeom prst="rect">
            <a:avLst/>
          </a:prstGeom>
          <a:solidFill>
            <a:schemeClr val="accent5"/>
          </a:solidFill>
          <a:ln w="12700">
            <a:miter lim="400000"/>
          </a:ln>
        </p:spPr>
        <p:txBody>
          <a:bodyPr lIns="45719" rIns="45719" anchor="ctr"/>
          <a:lstStyle/>
          <a:p>
            <a:pPr algn="ctr">
              <a:defRPr>
                <a:solidFill>
                  <a:srgbClr val="FFFFFF"/>
                </a:solidFill>
              </a:defRPr>
            </a:pPr>
          </a:p>
        </p:txBody>
      </p:sp>
      <p:sp>
        <p:nvSpPr>
          <p:cNvPr id="109" name="Picture Placeholder 2"/>
          <p:cNvSpPr/>
          <p:nvPr>
            <p:ph type="pic" idx="13"/>
          </p:nvPr>
        </p:nvSpPr>
        <p:spPr>
          <a:xfrm>
            <a:off x="68307" y="66675"/>
            <a:ext cx="9001875" cy="4581525"/>
          </a:xfrm>
          <a:prstGeom prst="rect">
            <a:avLst/>
          </a:prstGeom>
          <a:ln w="6350">
            <a:solidFill>
              <a:srgbClr val="000000"/>
            </a:solidFill>
            <a:round/>
          </a:ln>
        </p:spPr>
        <p:txBody>
          <a:bodyPr lIns="91439" rIns="91439">
            <a:noAutofit/>
          </a:bodyPr>
          <a:lstStyle/>
          <a:p>
            <a:pPr/>
          </a:p>
        </p:txBody>
      </p:sp>
      <p:sp>
        <p:nvSpPr>
          <p:cNvPr id="110" name="Slide Number"/>
          <p:cNvSpPr txBox="1"/>
          <p:nvPr>
            <p:ph type="sldNum" sz="quarter" idx="2"/>
          </p:nvPr>
        </p:nvSpPr>
        <p:spPr>
          <a:xfrm>
            <a:off x="146304" y="6339552"/>
            <a:ext cx="457201" cy="195648"/>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117" name="Title Text"/>
          <p:cNvSpPr txBox="1"/>
          <p:nvPr>
            <p:ph type="title"/>
          </p:nvPr>
        </p:nvSpPr>
        <p:spPr>
          <a:prstGeom prst="rect">
            <a:avLst/>
          </a:prstGeom>
        </p:spPr>
        <p:txBody>
          <a:bodyPr/>
          <a:lstStyle/>
          <a:p>
            <a:pPr/>
            <a:r>
              <a:t>Title Text</a:t>
            </a:r>
          </a:p>
        </p:txBody>
      </p:sp>
      <p:sp>
        <p:nvSpPr>
          <p:cNvPr id="11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126" name="Title Text"/>
          <p:cNvSpPr txBox="1"/>
          <p:nvPr>
            <p:ph type="title"/>
          </p:nvPr>
        </p:nvSpPr>
        <p:spPr>
          <a:xfrm>
            <a:off x="6629400" y="274640"/>
            <a:ext cx="2011680" cy="5851526"/>
          </a:xfrm>
          <a:prstGeom prst="rect">
            <a:avLst/>
          </a:prstGeom>
        </p:spPr>
        <p:txBody>
          <a:bodyPr/>
          <a:lstStyle/>
          <a:p>
            <a:pPr/>
            <a:r>
              <a:t>Title Text</a:t>
            </a:r>
          </a:p>
        </p:txBody>
      </p:sp>
      <p:sp>
        <p:nvSpPr>
          <p:cNvPr id="127" name="Body Level One…"/>
          <p:cNvSpPr txBox="1"/>
          <p:nvPr>
            <p:ph type="body" idx="1"/>
          </p:nvPr>
        </p:nvSpPr>
        <p:spPr>
          <a:xfrm>
            <a:off x="914400" y="274639"/>
            <a:ext cx="55626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135" name="Rectangle 8"/>
          <p:cNvSpPr/>
          <p:nvPr/>
        </p:nvSpPr>
        <p:spPr>
          <a:xfrm>
            <a:off x="0" y="0"/>
            <a:ext cx="9144000" cy="6858000"/>
          </a:xfrm>
          <a:prstGeom prst="rect">
            <a:avLst/>
          </a:prstGeom>
          <a:solidFill>
            <a:srgbClr val="FFFFFF"/>
          </a:solidFill>
          <a:ln w="12700">
            <a:miter lim="400000"/>
          </a:ln>
        </p:spPr>
        <p:txBody>
          <a:bodyPr lIns="45719" rIns="45719" anchor="ctr"/>
          <a:lstStyle/>
          <a:p>
            <a:pPr algn="ctr">
              <a:defRPr>
                <a:solidFill>
                  <a:srgbClr val="FFFFFF"/>
                </a:solidFill>
                <a:latin typeface="Perpetua"/>
                <a:ea typeface="Perpetua"/>
                <a:cs typeface="Perpetua"/>
                <a:sym typeface="Perpetua"/>
              </a:defRPr>
            </a:pPr>
          </a:p>
        </p:txBody>
      </p:sp>
      <p:sp>
        <p:nvSpPr>
          <p:cNvPr id="136" name="Rounded Rectangle 7"/>
          <p:cNvSpPr/>
          <p:nvPr/>
        </p:nvSpPr>
        <p:spPr>
          <a:xfrm>
            <a:off x="64007" y="69755"/>
            <a:ext cx="9013374" cy="6693408"/>
          </a:xfrm>
          <a:prstGeom prst="roundRect">
            <a:avLst>
              <a:gd name="adj" fmla="val 4929"/>
            </a:avLst>
          </a:prstGeom>
          <a:solidFill>
            <a:srgbClr val="FFFFFF"/>
          </a:solidFill>
          <a:ln w="6350" cap="sq">
            <a:solidFill>
              <a:srgbClr val="000000"/>
            </a:solidFill>
          </a:ln>
        </p:spPr>
        <p:txBody>
          <a:bodyPr lIns="45719" rIns="45719" anchor="ctr"/>
          <a:lstStyle/>
          <a:p>
            <a:pPr algn="ctr">
              <a:defRPr>
                <a:solidFill>
                  <a:srgbClr val="FFFFFF"/>
                </a:solidFill>
                <a:latin typeface="Perpetua"/>
                <a:ea typeface="Perpetua"/>
                <a:cs typeface="Perpetua"/>
                <a:sym typeface="Perpetua"/>
              </a:defRPr>
            </a:pPr>
          </a:p>
        </p:txBody>
      </p:sp>
      <p:sp>
        <p:nvSpPr>
          <p:cNvPr id="137" name="Title Text"/>
          <p:cNvSpPr txBox="1"/>
          <p:nvPr>
            <p:ph type="title"/>
          </p:nvPr>
        </p:nvSpPr>
        <p:spPr>
          <a:prstGeom prst="rect">
            <a:avLst/>
          </a:prstGeom>
        </p:spPr>
        <p:txBody>
          <a:bodyPr/>
          <a:lstStyle>
            <a:lvl1pPr>
              <a:defRPr>
                <a:latin typeface="Franklin Gothic Book"/>
                <a:ea typeface="Franklin Gothic Book"/>
                <a:cs typeface="Franklin Gothic Book"/>
                <a:sym typeface="Franklin Gothic Book"/>
              </a:defRPr>
            </a:lvl1pPr>
          </a:lstStyle>
          <a:p>
            <a:pPr/>
            <a:r>
              <a:t>Title Text</a:t>
            </a:r>
          </a:p>
        </p:txBody>
      </p:sp>
      <p:sp>
        <p:nvSpPr>
          <p:cNvPr id="138" name="Body Level One…"/>
          <p:cNvSpPr txBox="1"/>
          <p:nvPr>
            <p:ph type="body" idx="1"/>
          </p:nvPr>
        </p:nvSpPr>
        <p:spPr>
          <a:prstGeom prst="rect">
            <a:avLst/>
          </a:prstGeom>
        </p:spPr>
        <p:txBody>
          <a:bodyPr/>
          <a:lstStyle>
            <a:lvl1pPr>
              <a:defRPr>
                <a:latin typeface="Perpetua"/>
                <a:ea typeface="Perpetua"/>
                <a:cs typeface="Perpetua"/>
                <a:sym typeface="Perpetua"/>
              </a:defRPr>
            </a:lvl1pPr>
            <a:lvl2pPr>
              <a:defRPr>
                <a:latin typeface="Perpetua"/>
                <a:ea typeface="Perpetua"/>
                <a:cs typeface="Perpetua"/>
                <a:sym typeface="Perpetua"/>
              </a:defRPr>
            </a:lvl2pPr>
            <a:lvl3pPr>
              <a:defRPr>
                <a:latin typeface="Perpetua"/>
                <a:ea typeface="Perpetua"/>
                <a:cs typeface="Perpetua"/>
                <a:sym typeface="Perpetua"/>
              </a:defRPr>
            </a:lvl3pPr>
            <a:lvl4pPr>
              <a:defRPr>
                <a:latin typeface="Perpetua"/>
                <a:ea typeface="Perpetua"/>
                <a:cs typeface="Perpetua"/>
                <a:sym typeface="Perpetua"/>
              </a:defRPr>
            </a:lvl4pPr>
            <a:lvl5pPr>
              <a:defRPr>
                <a:latin typeface="Perpetua"/>
                <a:ea typeface="Perpetua"/>
                <a:cs typeface="Perpetua"/>
                <a:sym typeface="Perpetua"/>
              </a:defRPr>
            </a:lvl5pPr>
          </a:lstStyle>
          <a:p>
            <a:pPr/>
            <a:r>
              <a:t>Body Level One</a:t>
            </a:r>
          </a:p>
          <a:p>
            <a:pPr lvl="1"/>
            <a:r>
              <a:t>Body Level Two</a:t>
            </a:r>
          </a:p>
          <a:p>
            <a:pPr lvl="2"/>
            <a:r>
              <a:t>Body Level Three</a:t>
            </a:r>
          </a:p>
          <a:p>
            <a:pPr lvl="3"/>
            <a:r>
              <a:t>Body Level Four</a:t>
            </a:r>
          </a:p>
          <a:p>
            <a:pPr lvl="4"/>
            <a:r>
              <a:t>Body Level Five</a:t>
            </a:r>
          </a:p>
        </p:txBody>
      </p:sp>
      <p:sp>
        <p:nvSpPr>
          <p:cNvPr id="139" name="Slide Number"/>
          <p:cNvSpPr txBox="1"/>
          <p:nvPr>
            <p:ph type="sldNum" sz="quarter" idx="2"/>
          </p:nvPr>
        </p:nvSpPr>
        <p:spPr>
          <a:xfrm>
            <a:off x="146304" y="6339789"/>
            <a:ext cx="457201" cy="198222"/>
          </a:xfrm>
          <a:prstGeom prst="rect">
            <a:avLst/>
          </a:prstGeom>
        </p:spPr>
        <p:txBody>
          <a:bodyPr/>
          <a:lstStyle>
            <a:lvl1pPr>
              <a:defRPr>
                <a:latin typeface="Franklin Gothic Book"/>
                <a:ea typeface="Franklin Gothic Book"/>
                <a:cs typeface="Franklin Gothic Book"/>
                <a:sym typeface="Franklin Gothic Boo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0">
    <p:spTree>
      <p:nvGrpSpPr>
        <p:cNvPr id="1" name=""/>
        <p:cNvGrpSpPr/>
        <p:nvPr/>
      </p:nvGrpSpPr>
      <p:grpSpPr>
        <a:xfrm>
          <a:off x="0" y="0"/>
          <a:ext cx="0" cy="0"/>
          <a:chOff x="0" y="0"/>
          <a:chExt cx="0" cy="0"/>
        </a:xfrm>
      </p:grpSpPr>
      <p:sp>
        <p:nvSpPr>
          <p:cNvPr id="27" name="Body Level One…"/>
          <p:cNvSpPr txBox="1"/>
          <p:nvPr>
            <p:ph type="body" sz="quarter" idx="1"/>
          </p:nvPr>
        </p:nvSpPr>
        <p:spPr>
          <a:xfrm>
            <a:off x="1295400" y="3200400"/>
            <a:ext cx="6400800" cy="1600200"/>
          </a:xfrm>
          <a:prstGeom prst="rect">
            <a:avLst/>
          </a:prstGeom>
        </p:spPr>
        <p:txBody>
          <a:bodyPr/>
          <a:lstStyle>
            <a:lvl1pPr marL="0" indent="0" algn="ctr">
              <a:buClrTx/>
              <a:buSzTx/>
              <a:buNone/>
              <a:defRPr>
                <a:solidFill>
                  <a:srgbClr val="696464"/>
                </a:solidFill>
              </a:defRPr>
            </a:lvl1pPr>
            <a:lvl2pPr marL="0" indent="457200" algn="ctr">
              <a:buClrTx/>
              <a:buSzTx/>
              <a:buNone/>
              <a:defRPr>
                <a:solidFill>
                  <a:srgbClr val="696464"/>
                </a:solidFill>
              </a:defRPr>
            </a:lvl2pPr>
            <a:lvl3pPr marL="0" indent="914400" algn="ctr">
              <a:buClrTx/>
              <a:buSzTx/>
              <a:buNone/>
              <a:defRPr>
                <a:solidFill>
                  <a:srgbClr val="696464"/>
                </a:solidFill>
              </a:defRPr>
            </a:lvl3pPr>
            <a:lvl4pPr marL="0" indent="1371600" algn="ctr">
              <a:buClrTx/>
              <a:buSzTx/>
              <a:buNone/>
              <a:defRPr>
                <a:solidFill>
                  <a:srgbClr val="696464"/>
                </a:solidFill>
              </a:defRPr>
            </a:lvl4pPr>
            <a:lvl5pPr marL="0" indent="1828800" algn="ctr">
              <a:buClrTx/>
              <a:buSzTx/>
              <a:buNone/>
              <a:defRPr>
                <a:solidFill>
                  <a:srgbClr val="696464"/>
                </a:solidFill>
              </a:defRPr>
            </a:lvl5pPr>
          </a:lstStyle>
          <a:p>
            <a:pPr/>
            <a:r>
              <a:t>Body Level One</a:t>
            </a:r>
          </a:p>
          <a:p>
            <a:pPr lvl="1"/>
            <a:r>
              <a:t>Body Level Two</a:t>
            </a:r>
          </a:p>
          <a:p>
            <a:pPr lvl="2"/>
            <a:r>
              <a:t>Body Level Three</a:t>
            </a:r>
          </a:p>
          <a:p>
            <a:pPr lvl="3"/>
            <a:r>
              <a:t>Body Level Four</a:t>
            </a:r>
          </a:p>
          <a:p>
            <a:pPr lvl="4"/>
            <a:r>
              <a:t>Body Level Five</a:t>
            </a:r>
          </a:p>
        </p:txBody>
      </p:sp>
      <p:sp>
        <p:nvSpPr>
          <p:cNvPr id="28" name="Title Text"/>
          <p:cNvSpPr txBox="1"/>
          <p:nvPr>
            <p:ph type="title"/>
          </p:nvPr>
        </p:nvSpPr>
        <p:spPr>
          <a:xfrm>
            <a:off x="457200" y="1505929"/>
            <a:ext cx="8229600" cy="1470026"/>
          </a:xfrm>
          <a:prstGeom prst="rect">
            <a:avLst/>
          </a:prstGeom>
        </p:spPr>
        <p:txBody>
          <a:bodyPr anchor="ctr"/>
          <a:lstStyle>
            <a:lvl1pPr algn="ctr">
              <a:defRPr>
                <a:solidFill>
                  <a:srgbClr val="FFFFFF"/>
                </a:solidFill>
              </a:defRPr>
            </a:lvl1pPr>
          </a:lstStyle>
          <a:p>
            <a:pPr/>
            <a:r>
              <a:t>Title Text</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36" name="Title Text"/>
          <p:cNvSpPr txBox="1"/>
          <p:nvPr>
            <p:ph type="title"/>
          </p:nvPr>
        </p:nvSpPr>
        <p:spPr>
          <a:prstGeom prst="rect">
            <a:avLst/>
          </a:prstGeom>
        </p:spPr>
        <p:txBody>
          <a:bodyPr/>
          <a:lstStyle/>
          <a:p>
            <a:pPr/>
            <a:r>
              <a:t>Title Text</a:t>
            </a:r>
          </a:p>
        </p:txBody>
      </p:sp>
      <p:sp>
        <p:nvSpPr>
          <p:cNvPr id="3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45" name="Rectangle 10"/>
          <p:cNvSpPr/>
          <p:nvPr/>
        </p:nvSpPr>
        <p:spPr>
          <a:xfrm>
            <a:off x="0" y="0"/>
            <a:ext cx="9144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46" name="Rounded Rectangle 9"/>
          <p:cNvSpPr/>
          <p:nvPr/>
        </p:nvSpPr>
        <p:spPr>
          <a:xfrm>
            <a:off x="65313" y="69755"/>
            <a:ext cx="9013373" cy="6692201"/>
          </a:xfrm>
          <a:prstGeom prst="roundRect">
            <a:avLst>
              <a:gd name="adj" fmla="val 4929"/>
            </a:avLst>
          </a:prstGeom>
          <a:blipFill>
            <a:blip r:embed="rId3"/>
          </a:blipFill>
          <a:ln w="6350" cap="sq">
            <a:solidFill>
              <a:srgbClr val="000000"/>
            </a:solidFill>
          </a:ln>
        </p:spPr>
        <p:txBody>
          <a:bodyPr lIns="45719" rIns="45719" anchor="ctr"/>
          <a:lstStyle/>
          <a:p>
            <a:pPr algn="ctr">
              <a:defRPr>
                <a:solidFill>
                  <a:srgbClr val="FFFFFF"/>
                </a:solidFill>
              </a:defRPr>
            </a:pPr>
          </a:p>
        </p:txBody>
      </p:sp>
      <p:sp>
        <p:nvSpPr>
          <p:cNvPr id="47" name="Title Text"/>
          <p:cNvSpPr txBox="1"/>
          <p:nvPr>
            <p:ph type="title"/>
          </p:nvPr>
        </p:nvSpPr>
        <p:spPr>
          <a:xfrm>
            <a:off x="722312" y="952500"/>
            <a:ext cx="7772401" cy="1362075"/>
          </a:xfrm>
          <a:prstGeom prst="rect">
            <a:avLst/>
          </a:prstGeom>
        </p:spPr>
        <p:txBody>
          <a:bodyPr/>
          <a:lstStyle/>
          <a:p>
            <a:pPr/>
            <a:r>
              <a:t>Title Text</a:t>
            </a:r>
          </a:p>
        </p:txBody>
      </p:sp>
      <p:sp>
        <p:nvSpPr>
          <p:cNvPr id="48" name="Body Level One…"/>
          <p:cNvSpPr txBox="1"/>
          <p:nvPr>
            <p:ph type="body" sz="quarter" idx="1"/>
          </p:nvPr>
        </p:nvSpPr>
        <p:spPr>
          <a:xfrm>
            <a:off x="722312" y="2547938"/>
            <a:ext cx="7772401" cy="1338263"/>
          </a:xfrm>
          <a:prstGeom prst="rect">
            <a:avLst/>
          </a:prstGeom>
        </p:spPr>
        <p:txBody>
          <a:bodyPr/>
          <a:lstStyle>
            <a:lvl1pPr marL="0" indent="0">
              <a:buClrTx/>
              <a:buSzTx/>
              <a:buNone/>
              <a:defRPr sz="2400">
                <a:solidFill>
                  <a:srgbClr val="888888"/>
                </a:solidFill>
              </a:defRPr>
            </a:lvl1pPr>
            <a:lvl2pPr marL="0" indent="320040">
              <a:buClrTx/>
              <a:buSzTx/>
              <a:buNone/>
              <a:defRPr sz="2400">
                <a:solidFill>
                  <a:srgbClr val="888888"/>
                </a:solidFill>
              </a:defRPr>
            </a:lvl2pPr>
            <a:lvl3pPr marL="0" indent="594360">
              <a:buClrTx/>
              <a:buSzTx/>
              <a:buNone/>
              <a:defRPr sz="2400">
                <a:solidFill>
                  <a:srgbClr val="888888"/>
                </a:solidFill>
              </a:defRPr>
            </a:lvl3pPr>
            <a:lvl4pPr marL="0" indent="868680">
              <a:buClrTx/>
              <a:buSzTx/>
              <a:buNone/>
              <a:defRPr sz="2400">
                <a:solidFill>
                  <a:srgbClr val="888888"/>
                </a:solidFill>
              </a:defRPr>
            </a:lvl4pPr>
            <a:lvl5pPr marL="0" indent="1143000">
              <a:buClrTx/>
              <a:buSz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49" name="Rectangle 6"/>
          <p:cNvSpPr/>
          <p:nvPr/>
        </p:nvSpPr>
        <p:spPr>
          <a:xfrm flipV="1">
            <a:off x="69412" y="2376829"/>
            <a:ext cx="9013515" cy="91441"/>
          </a:xfrm>
          <a:prstGeom prst="rect">
            <a:avLst/>
          </a:prstGeom>
          <a:solidFill>
            <a:schemeClr val="accent1"/>
          </a:solidFill>
          <a:ln w="12700">
            <a:miter lim="400000"/>
          </a:ln>
        </p:spPr>
        <p:txBody>
          <a:bodyPr lIns="45719" rIns="45719" anchor="ctr"/>
          <a:lstStyle/>
          <a:p>
            <a:pPr algn="ctr">
              <a:defRPr>
                <a:solidFill>
                  <a:srgbClr val="FFFFFF"/>
                </a:solidFill>
              </a:defRPr>
            </a:pPr>
          </a:p>
        </p:txBody>
      </p:sp>
      <p:sp>
        <p:nvSpPr>
          <p:cNvPr id="50" name="Rectangle 7"/>
          <p:cNvSpPr/>
          <p:nvPr/>
        </p:nvSpPr>
        <p:spPr>
          <a:xfrm>
            <a:off x="69146" y="2341474"/>
            <a:ext cx="9013781" cy="45720"/>
          </a:xfrm>
          <a:prstGeom prst="rect">
            <a:avLst/>
          </a:prstGeom>
          <a:solidFill>
            <a:srgbClr val="E6AFA9"/>
          </a:solidFill>
          <a:ln w="12700">
            <a:miter lim="400000"/>
          </a:ln>
        </p:spPr>
        <p:txBody>
          <a:bodyPr lIns="45719" rIns="45719" anchor="ctr"/>
          <a:lstStyle/>
          <a:p>
            <a:pPr algn="ctr">
              <a:defRPr>
                <a:solidFill>
                  <a:srgbClr val="FFFFFF"/>
                </a:solidFill>
              </a:defRPr>
            </a:pPr>
          </a:p>
        </p:txBody>
      </p:sp>
      <p:sp>
        <p:nvSpPr>
          <p:cNvPr id="51" name="Rectangle 8"/>
          <p:cNvSpPr/>
          <p:nvPr/>
        </p:nvSpPr>
        <p:spPr>
          <a:xfrm>
            <a:off x="68305" y="2468879"/>
            <a:ext cx="9014623" cy="45721"/>
          </a:xfrm>
          <a:prstGeom prst="rect">
            <a:avLst/>
          </a:prstGeom>
          <a:solidFill>
            <a:schemeClr val="accent5"/>
          </a:solidFill>
          <a:ln w="12700">
            <a:miter lim="400000"/>
          </a:ln>
        </p:spPr>
        <p:txBody>
          <a:bodyPr lIns="45719" rIns="45719" anchor="ctr"/>
          <a:lstStyle/>
          <a:p>
            <a:pPr algn="ctr">
              <a:defRPr>
                <a:solidFill>
                  <a:srgbClr val="FFFFFF"/>
                </a:solidFill>
              </a:defRPr>
            </a:pPr>
          </a:p>
        </p:txBody>
      </p:sp>
      <p:sp>
        <p:nvSpPr>
          <p:cNvPr id="52" name="Slide Number"/>
          <p:cNvSpPr txBox="1"/>
          <p:nvPr>
            <p:ph type="sldNum" sz="quarter" idx="2"/>
          </p:nvPr>
        </p:nvSpPr>
        <p:spPr>
          <a:xfrm>
            <a:off x="146304" y="6339552"/>
            <a:ext cx="457201" cy="195648"/>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59" name="Title Text"/>
          <p:cNvSpPr txBox="1"/>
          <p:nvPr>
            <p:ph type="title"/>
          </p:nvPr>
        </p:nvSpPr>
        <p:spPr>
          <a:prstGeom prst="rect">
            <a:avLst/>
          </a:prstGeom>
        </p:spPr>
        <p:txBody>
          <a:bodyPr/>
          <a:lstStyle/>
          <a:p>
            <a:pPr/>
            <a:r>
              <a:t>Title Text</a:t>
            </a:r>
          </a:p>
        </p:txBody>
      </p:sp>
      <p:sp>
        <p:nvSpPr>
          <p:cNvPr id="60" name="Body Level One…"/>
          <p:cNvSpPr txBox="1"/>
          <p:nvPr>
            <p:ph type="body" sz="half" idx="1"/>
          </p:nvPr>
        </p:nvSpPr>
        <p:spPr>
          <a:xfrm>
            <a:off x="914400" y="1447800"/>
            <a:ext cx="3749041" cy="4572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68" name="Title Text"/>
          <p:cNvSpPr txBox="1"/>
          <p:nvPr>
            <p:ph type="title"/>
          </p:nvPr>
        </p:nvSpPr>
        <p:spPr>
          <a:xfrm>
            <a:off x="914400" y="273050"/>
            <a:ext cx="7772400" cy="1143000"/>
          </a:xfrm>
          <a:prstGeom prst="rect">
            <a:avLst/>
          </a:prstGeom>
        </p:spPr>
        <p:txBody>
          <a:bodyPr/>
          <a:lstStyle/>
          <a:p>
            <a:pPr/>
            <a:r>
              <a:t>Title Text</a:t>
            </a:r>
          </a:p>
        </p:txBody>
      </p:sp>
      <p:sp>
        <p:nvSpPr>
          <p:cNvPr id="69" name="Body Level One…"/>
          <p:cNvSpPr txBox="1"/>
          <p:nvPr>
            <p:ph type="body" sz="quarter" idx="1"/>
          </p:nvPr>
        </p:nvSpPr>
        <p:spPr>
          <a:xfrm>
            <a:off x="914400" y="1447800"/>
            <a:ext cx="3733800" cy="762000"/>
          </a:xfrm>
          <a:prstGeom prst="rect">
            <a:avLst/>
          </a:prstGeom>
        </p:spPr>
        <p:txBody>
          <a:bodyPr anchor="b"/>
          <a:lstStyle>
            <a:lvl1pPr marL="0" indent="0">
              <a:buClrTx/>
              <a:buSzTx/>
              <a:buNone/>
              <a:defRPr b="1" sz="2400">
                <a:solidFill>
                  <a:schemeClr val="accent1"/>
                </a:solidFill>
              </a:defRPr>
            </a:lvl1pPr>
            <a:lvl2pPr marL="0" indent="320040">
              <a:buClrTx/>
              <a:buSzTx/>
              <a:buNone/>
              <a:defRPr b="1" sz="2400">
                <a:solidFill>
                  <a:schemeClr val="accent1"/>
                </a:solidFill>
              </a:defRPr>
            </a:lvl2pPr>
            <a:lvl3pPr marL="0" indent="594360">
              <a:buClrTx/>
              <a:buSzTx/>
              <a:buNone/>
              <a:defRPr b="1" sz="2400">
                <a:solidFill>
                  <a:schemeClr val="accent1"/>
                </a:solidFill>
              </a:defRPr>
            </a:lvl3pPr>
            <a:lvl4pPr marL="0" indent="868680">
              <a:buClrTx/>
              <a:buSzTx/>
              <a:buNone/>
              <a:defRPr b="1" sz="2400">
                <a:solidFill>
                  <a:schemeClr val="accent1"/>
                </a:solidFill>
              </a:defRPr>
            </a:lvl4pPr>
            <a:lvl5pPr marL="0" indent="1143000">
              <a:buClrTx/>
              <a:buSzTx/>
              <a:buNone/>
              <a:defRPr b="1" sz="24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70" name="Text Placeholder 3"/>
          <p:cNvSpPr/>
          <p:nvPr>
            <p:ph type="body" sz="quarter" idx="13"/>
          </p:nvPr>
        </p:nvSpPr>
        <p:spPr>
          <a:xfrm>
            <a:off x="4953000" y="1447800"/>
            <a:ext cx="3733800" cy="762000"/>
          </a:xfrm>
          <a:prstGeom prst="rect">
            <a:avLst/>
          </a:prstGeom>
        </p:spPr>
        <p:txBody>
          <a:bodyPr anchor="b"/>
          <a:lstStyle/>
          <a:p>
            <a:pPr marL="0" indent="0">
              <a:buClrTx/>
              <a:buSzTx/>
              <a:buNone/>
              <a:defRPr b="1" sz="2400">
                <a:solidFill>
                  <a:schemeClr val="accent1"/>
                </a:solidFill>
              </a:defRPr>
            </a:pP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8" name="Title Text"/>
          <p:cNvSpPr txBox="1"/>
          <p:nvPr>
            <p:ph type="title"/>
          </p:nvPr>
        </p:nvSpPr>
        <p:spPr>
          <a:prstGeom prst="rect">
            <a:avLst/>
          </a:prstGeom>
        </p:spPr>
        <p:txBody>
          <a:bodyPr/>
          <a:lstStyle/>
          <a:p>
            <a:pPr/>
            <a:r>
              <a:t>Title Text</a:t>
            </a:r>
          </a:p>
        </p:txBody>
      </p:sp>
      <p:sp>
        <p:nvSpPr>
          <p:cNvPr id="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93" name="Rectangle 7"/>
          <p:cNvSpPr/>
          <p:nvPr/>
        </p:nvSpPr>
        <p:spPr>
          <a:xfrm>
            <a:off x="0" y="0"/>
            <a:ext cx="9144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94" name="Rounded Rectangle 8"/>
          <p:cNvSpPr/>
          <p:nvPr/>
        </p:nvSpPr>
        <p:spPr>
          <a:xfrm>
            <a:off x="64007" y="69755"/>
            <a:ext cx="9013374" cy="6693408"/>
          </a:xfrm>
          <a:prstGeom prst="roundRect">
            <a:avLst>
              <a:gd name="adj" fmla="val 4929"/>
            </a:avLst>
          </a:prstGeom>
          <a:solidFill>
            <a:srgbClr val="FFFFFF"/>
          </a:solidFill>
          <a:ln w="6350" cap="sq">
            <a:solidFill>
              <a:srgbClr val="000000"/>
            </a:solidFill>
          </a:ln>
        </p:spPr>
        <p:txBody>
          <a:bodyPr lIns="45719" rIns="45719" anchor="ctr"/>
          <a:lstStyle/>
          <a:p>
            <a:pPr algn="ctr">
              <a:defRPr>
                <a:solidFill>
                  <a:srgbClr val="FFFFFF"/>
                </a:solidFill>
              </a:defRPr>
            </a:pPr>
          </a:p>
        </p:txBody>
      </p:sp>
      <p:sp>
        <p:nvSpPr>
          <p:cNvPr id="95" name="Title Text"/>
          <p:cNvSpPr txBox="1"/>
          <p:nvPr>
            <p:ph type="title"/>
          </p:nvPr>
        </p:nvSpPr>
        <p:spPr>
          <a:xfrm>
            <a:off x="914400" y="273050"/>
            <a:ext cx="7772400" cy="1143000"/>
          </a:xfrm>
          <a:prstGeom prst="rect">
            <a:avLst/>
          </a:prstGeom>
        </p:spPr>
        <p:txBody>
          <a:bodyPr/>
          <a:lstStyle/>
          <a:p>
            <a:pPr/>
            <a:r>
              <a:t>Title Text</a:t>
            </a:r>
          </a:p>
        </p:txBody>
      </p:sp>
      <p:sp>
        <p:nvSpPr>
          <p:cNvPr id="96" name="Body Level One…"/>
          <p:cNvSpPr txBox="1"/>
          <p:nvPr>
            <p:ph type="body" sz="quarter" idx="1"/>
          </p:nvPr>
        </p:nvSpPr>
        <p:spPr>
          <a:xfrm>
            <a:off x="914400" y="1600200"/>
            <a:ext cx="1905000" cy="4495800"/>
          </a:xfrm>
          <a:prstGeom prst="rect">
            <a:avLst/>
          </a:prstGeom>
        </p:spPr>
        <p:txBody>
          <a:bodyPr/>
          <a:lstStyle>
            <a:lvl1pPr marL="0" indent="0">
              <a:buClrTx/>
              <a:buSzTx/>
              <a:buNone/>
              <a:defRPr sz="1800"/>
            </a:lvl1pPr>
            <a:lvl2pPr marL="0" indent="320040">
              <a:buClrTx/>
              <a:buSzTx/>
              <a:buNone/>
              <a:defRPr sz="1800"/>
            </a:lvl2pPr>
            <a:lvl3pPr marL="0" indent="594360">
              <a:buClrTx/>
              <a:buSzTx/>
              <a:buNone/>
              <a:defRPr sz="1800"/>
            </a:lvl3pPr>
            <a:lvl4pPr marL="0" indent="868680">
              <a:buClrTx/>
              <a:buSzTx/>
              <a:buNone/>
              <a:defRPr sz="1800"/>
            </a:lvl4pPr>
            <a:lvl5pPr marL="0" indent="1143000">
              <a:buClrTx/>
              <a:buSz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8"/>
          <p:cNvSpPr/>
          <p:nvPr/>
        </p:nvSpPr>
        <p:spPr>
          <a:xfrm>
            <a:off x="0" y="0"/>
            <a:ext cx="9144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 name="Rounded Rectangle 7"/>
          <p:cNvSpPr/>
          <p:nvPr/>
        </p:nvSpPr>
        <p:spPr>
          <a:xfrm>
            <a:off x="64007" y="69755"/>
            <a:ext cx="9013374" cy="6693408"/>
          </a:xfrm>
          <a:prstGeom prst="roundRect">
            <a:avLst>
              <a:gd name="adj" fmla="val 4929"/>
            </a:avLst>
          </a:prstGeom>
          <a:solidFill>
            <a:srgbClr val="FFFFFF"/>
          </a:solidFill>
          <a:ln w="6350" cap="sq">
            <a:solidFill>
              <a:srgbClr val="000000"/>
            </a:solidFill>
          </a:ln>
        </p:spPr>
        <p:txBody>
          <a:bodyPr lIns="45719" rIns="45719" anchor="ctr"/>
          <a:lstStyle/>
          <a:p>
            <a:pPr algn="ctr">
              <a:defRPr>
                <a:solidFill>
                  <a:srgbClr val="FFFFFF"/>
                </a:solidFill>
              </a:defRPr>
            </a:pPr>
          </a:p>
        </p:txBody>
      </p:sp>
      <p:sp>
        <p:nvSpPr>
          <p:cNvPr id="4" name="Title Text"/>
          <p:cNvSpPr txBox="1"/>
          <p:nvPr>
            <p:ph type="title"/>
          </p:nvPr>
        </p:nvSpPr>
        <p:spPr>
          <a:xfrm>
            <a:off x="914400" y="274638"/>
            <a:ext cx="77724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r>
              <a:t>Title Text</a:t>
            </a:r>
          </a:p>
        </p:txBody>
      </p:sp>
      <p:sp>
        <p:nvSpPr>
          <p:cNvPr id="5" name="Body Level One…"/>
          <p:cNvSpPr txBox="1"/>
          <p:nvPr>
            <p:ph type="body" idx="1"/>
          </p:nvPr>
        </p:nvSpPr>
        <p:spPr>
          <a:xfrm>
            <a:off x="914400" y="1447800"/>
            <a:ext cx="7772400" cy="45720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 name="Slide Number"/>
          <p:cNvSpPr txBox="1"/>
          <p:nvPr>
            <p:ph type="sldNum" sz="quarter" idx="2"/>
          </p:nvPr>
        </p:nvSpPr>
        <p:spPr>
          <a:xfrm>
            <a:off x="146304" y="6341076"/>
            <a:ext cx="457201" cy="195648"/>
          </a:xfrm>
          <a:prstGeom prst="rect">
            <a:avLst/>
          </a:prstGeom>
          <a:solidFill>
            <a:schemeClr val="accent1"/>
          </a:solidFill>
          <a:ln w="12700">
            <a:miter lim="400000"/>
          </a:ln>
        </p:spPr>
        <p:txBody>
          <a:bodyPr lIns="0" tIns="0" rIns="0" bIns="0" anchor="ctr">
            <a:spAutoFit/>
          </a:bodyPr>
          <a:lstStyle>
            <a:lvl1pPr algn="ctr">
              <a:defRPr sz="1400">
                <a:solidFill>
                  <a:srgbClr val="FFFFF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696464"/>
          </a:solidFill>
          <a:uFillTx/>
          <a:latin typeface="+mn-lt"/>
          <a:ea typeface="+mn-ea"/>
          <a:cs typeface="+mn-cs"/>
          <a:sym typeface="Times New Roman"/>
        </a:defRPr>
      </a:lvl1pPr>
      <a:lvl2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696464"/>
          </a:solidFill>
          <a:uFillTx/>
          <a:latin typeface="+mn-lt"/>
          <a:ea typeface="+mn-ea"/>
          <a:cs typeface="+mn-cs"/>
          <a:sym typeface="Times New Roman"/>
        </a:defRPr>
      </a:lvl2pPr>
      <a:lvl3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696464"/>
          </a:solidFill>
          <a:uFillTx/>
          <a:latin typeface="+mn-lt"/>
          <a:ea typeface="+mn-ea"/>
          <a:cs typeface="+mn-cs"/>
          <a:sym typeface="Times New Roman"/>
        </a:defRPr>
      </a:lvl3pPr>
      <a:lvl4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696464"/>
          </a:solidFill>
          <a:uFillTx/>
          <a:latin typeface="+mn-lt"/>
          <a:ea typeface="+mn-ea"/>
          <a:cs typeface="+mn-cs"/>
          <a:sym typeface="Times New Roman"/>
        </a:defRPr>
      </a:lvl4pPr>
      <a:lvl5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696464"/>
          </a:solidFill>
          <a:uFillTx/>
          <a:latin typeface="+mn-lt"/>
          <a:ea typeface="+mn-ea"/>
          <a:cs typeface="+mn-cs"/>
          <a:sym typeface="Times New Roman"/>
        </a:defRPr>
      </a:lvl5pPr>
      <a:lvl6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696464"/>
          </a:solidFill>
          <a:uFillTx/>
          <a:latin typeface="+mn-lt"/>
          <a:ea typeface="+mn-ea"/>
          <a:cs typeface="+mn-cs"/>
          <a:sym typeface="Times New Roman"/>
        </a:defRPr>
      </a:lvl6pPr>
      <a:lvl7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696464"/>
          </a:solidFill>
          <a:uFillTx/>
          <a:latin typeface="+mn-lt"/>
          <a:ea typeface="+mn-ea"/>
          <a:cs typeface="+mn-cs"/>
          <a:sym typeface="Times New Roman"/>
        </a:defRPr>
      </a:lvl7pPr>
      <a:lvl8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696464"/>
          </a:solidFill>
          <a:uFillTx/>
          <a:latin typeface="+mn-lt"/>
          <a:ea typeface="+mn-ea"/>
          <a:cs typeface="+mn-cs"/>
          <a:sym typeface="Times New Roman"/>
        </a:defRPr>
      </a:lvl8pPr>
      <a:lvl9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696464"/>
          </a:solidFill>
          <a:uFillTx/>
          <a:latin typeface="+mn-lt"/>
          <a:ea typeface="+mn-ea"/>
          <a:cs typeface="+mn-cs"/>
          <a:sym typeface="Times New Roman"/>
        </a:defRPr>
      </a:lvl9pPr>
    </p:titleStyle>
    <p:bodyStyle>
      <a:lvl1pPr marL="274320" marR="0" indent="-274320" algn="l" defTabSz="914400" rtl="0" latinLnBrk="0">
        <a:lnSpc>
          <a:spcPct val="100000"/>
        </a:lnSpc>
        <a:spcBef>
          <a:spcPts val="500"/>
        </a:spcBef>
        <a:spcAft>
          <a:spcPts val="0"/>
        </a:spcAft>
        <a:buClr>
          <a:schemeClr val="accent1"/>
        </a:buClr>
        <a:buSzPct val="85000"/>
        <a:buFontTx/>
        <a:buChar char="●"/>
        <a:tabLst/>
        <a:defRPr b="0" baseline="0" cap="none" i="0" spc="0" strike="noStrike" sz="2600" u="none">
          <a:solidFill>
            <a:srgbClr val="000000"/>
          </a:solidFill>
          <a:uFillTx/>
          <a:latin typeface="+mn-lt"/>
          <a:ea typeface="+mn-ea"/>
          <a:cs typeface="+mn-cs"/>
          <a:sym typeface="Times New Roman"/>
        </a:defRPr>
      </a:lvl1pPr>
      <a:lvl2pPr marL="567690" marR="0" indent="-247650" algn="l" defTabSz="914400" rtl="0" latinLnBrk="0">
        <a:lnSpc>
          <a:spcPct val="100000"/>
        </a:lnSpc>
        <a:spcBef>
          <a:spcPts val="500"/>
        </a:spcBef>
        <a:spcAft>
          <a:spcPts val="0"/>
        </a:spcAft>
        <a:buClr>
          <a:schemeClr val="accent1"/>
        </a:buClr>
        <a:buSzPct val="85000"/>
        <a:buFontTx/>
        <a:buChar char="●"/>
        <a:tabLst/>
        <a:defRPr b="0" baseline="0" cap="none" i="0" spc="0" strike="noStrike" sz="2600" u="none">
          <a:solidFill>
            <a:srgbClr val="000000"/>
          </a:solidFill>
          <a:uFillTx/>
          <a:latin typeface="+mn-lt"/>
          <a:ea typeface="+mn-ea"/>
          <a:cs typeface="+mn-cs"/>
          <a:sym typeface="Times New Roman"/>
        </a:defRPr>
      </a:lvl2pPr>
      <a:lvl3pPr marL="891540" marR="0" indent="-297180" algn="l" defTabSz="914400" rtl="0" latinLnBrk="0">
        <a:lnSpc>
          <a:spcPct val="100000"/>
        </a:lnSpc>
        <a:spcBef>
          <a:spcPts val="500"/>
        </a:spcBef>
        <a:spcAft>
          <a:spcPts val="0"/>
        </a:spcAft>
        <a:buClr>
          <a:schemeClr val="accent1"/>
        </a:buClr>
        <a:buSzPct val="85000"/>
        <a:buFontTx/>
        <a:buChar char="●"/>
        <a:tabLst/>
        <a:defRPr b="0" baseline="0" cap="none" i="0" spc="0" strike="noStrike" sz="2600" u="none">
          <a:solidFill>
            <a:srgbClr val="000000"/>
          </a:solidFill>
          <a:uFillTx/>
          <a:latin typeface="+mn-lt"/>
          <a:ea typeface="+mn-ea"/>
          <a:cs typeface="+mn-cs"/>
          <a:sym typeface="Times New Roman"/>
        </a:defRPr>
      </a:lvl3pPr>
      <a:lvl4pPr marL="1165860" marR="0" indent="-297180" algn="l" defTabSz="914400" rtl="0" latinLnBrk="0">
        <a:lnSpc>
          <a:spcPct val="100000"/>
        </a:lnSpc>
        <a:spcBef>
          <a:spcPts val="500"/>
        </a:spcBef>
        <a:spcAft>
          <a:spcPts val="0"/>
        </a:spcAft>
        <a:buClr>
          <a:schemeClr val="accent1"/>
        </a:buClr>
        <a:buSzPct val="80000"/>
        <a:buFontTx/>
        <a:buChar char="●"/>
        <a:tabLst/>
        <a:defRPr b="0" baseline="0" cap="none" i="0" spc="0" strike="noStrike" sz="2600" u="none">
          <a:solidFill>
            <a:srgbClr val="000000"/>
          </a:solidFill>
          <a:uFillTx/>
          <a:latin typeface="+mn-lt"/>
          <a:ea typeface="+mn-ea"/>
          <a:cs typeface="+mn-cs"/>
          <a:sym typeface="Times New Roman"/>
        </a:defRPr>
      </a:lvl4pPr>
      <a:lvl5pPr marL="1440180" marR="0" indent="-297180" algn="l" defTabSz="914400" rtl="0" latinLnBrk="0">
        <a:lnSpc>
          <a:spcPct val="100000"/>
        </a:lnSpc>
        <a:spcBef>
          <a:spcPts val="500"/>
        </a:spcBef>
        <a:spcAft>
          <a:spcPts val="0"/>
        </a:spcAft>
        <a:buClr>
          <a:schemeClr val="accent1"/>
        </a:buClr>
        <a:buSzPct val="100000"/>
        <a:buFontTx/>
        <a:buChar char="o"/>
        <a:tabLst/>
        <a:defRPr b="0" baseline="0" cap="none" i="0" spc="0" strike="noStrike" sz="2600" u="none">
          <a:solidFill>
            <a:srgbClr val="000000"/>
          </a:solidFill>
          <a:uFillTx/>
          <a:latin typeface="+mn-lt"/>
          <a:ea typeface="+mn-ea"/>
          <a:cs typeface="+mn-cs"/>
          <a:sym typeface="Times New Roman"/>
        </a:defRPr>
      </a:lvl5pPr>
      <a:lvl6pPr marL="1747520" marR="0" indent="-330200" algn="l" defTabSz="914400" rtl="0" latinLnBrk="0">
        <a:lnSpc>
          <a:spcPct val="100000"/>
        </a:lnSpc>
        <a:spcBef>
          <a:spcPts val="500"/>
        </a:spcBef>
        <a:spcAft>
          <a:spcPts val="0"/>
        </a:spcAft>
        <a:buClr>
          <a:schemeClr val="accent1"/>
        </a:buClr>
        <a:buSzPct val="100000"/>
        <a:buFontTx/>
        <a:buChar char="•"/>
        <a:tabLst/>
        <a:defRPr b="0" baseline="0" cap="none" i="0" spc="0" strike="noStrike" sz="2600" u="none">
          <a:solidFill>
            <a:srgbClr val="000000"/>
          </a:solidFill>
          <a:uFillTx/>
          <a:latin typeface="+mn-lt"/>
          <a:ea typeface="+mn-ea"/>
          <a:cs typeface="+mn-cs"/>
          <a:sym typeface="Times New Roman"/>
        </a:defRPr>
      </a:lvl6pPr>
      <a:lvl7pPr marL="2021839" marR="0" indent="-330200" algn="l" defTabSz="914400" rtl="0" latinLnBrk="0">
        <a:lnSpc>
          <a:spcPct val="100000"/>
        </a:lnSpc>
        <a:spcBef>
          <a:spcPts val="500"/>
        </a:spcBef>
        <a:spcAft>
          <a:spcPts val="0"/>
        </a:spcAft>
        <a:buClr>
          <a:schemeClr val="accent1"/>
        </a:buClr>
        <a:buSzPct val="100000"/>
        <a:buFontTx/>
        <a:buChar char="•"/>
        <a:tabLst/>
        <a:defRPr b="0" baseline="0" cap="none" i="0" spc="0" strike="noStrike" sz="2600" u="none">
          <a:solidFill>
            <a:srgbClr val="000000"/>
          </a:solidFill>
          <a:uFillTx/>
          <a:latin typeface="+mn-lt"/>
          <a:ea typeface="+mn-ea"/>
          <a:cs typeface="+mn-cs"/>
          <a:sym typeface="Times New Roman"/>
        </a:defRPr>
      </a:lvl7pPr>
      <a:lvl8pPr marL="2296160" marR="0" indent="-330200" algn="l" defTabSz="914400" rtl="0" latinLnBrk="0">
        <a:lnSpc>
          <a:spcPct val="100000"/>
        </a:lnSpc>
        <a:spcBef>
          <a:spcPts val="500"/>
        </a:spcBef>
        <a:spcAft>
          <a:spcPts val="0"/>
        </a:spcAft>
        <a:buClr>
          <a:schemeClr val="accent1"/>
        </a:buClr>
        <a:buSzPct val="100000"/>
        <a:buFontTx/>
        <a:buChar char="•"/>
        <a:tabLst/>
        <a:defRPr b="0" baseline="0" cap="none" i="0" spc="0" strike="noStrike" sz="2600" u="none">
          <a:solidFill>
            <a:srgbClr val="000000"/>
          </a:solidFill>
          <a:uFillTx/>
          <a:latin typeface="+mn-lt"/>
          <a:ea typeface="+mn-ea"/>
          <a:cs typeface="+mn-cs"/>
          <a:sym typeface="Times New Roman"/>
        </a:defRPr>
      </a:lvl8pPr>
      <a:lvl9pPr marL="2570479" marR="0" indent="-330200" algn="l" defTabSz="914400" rtl="0" latinLnBrk="0">
        <a:lnSpc>
          <a:spcPct val="100000"/>
        </a:lnSpc>
        <a:spcBef>
          <a:spcPts val="500"/>
        </a:spcBef>
        <a:spcAft>
          <a:spcPts val="0"/>
        </a:spcAft>
        <a:buClr>
          <a:schemeClr val="accent1"/>
        </a:buClr>
        <a:buSzPct val="100000"/>
        <a:buFontTx/>
        <a:buChar char="•"/>
        <a:tabLst/>
        <a:defRPr b="0" baseline="0" cap="none" i="0" spc="0" strike="noStrike" sz="2600" u="none">
          <a:solidFill>
            <a:srgbClr val="000000"/>
          </a:solidFill>
          <a:uFillTx/>
          <a:latin typeface="+mn-lt"/>
          <a:ea typeface="+mn-ea"/>
          <a:cs typeface="+mn-cs"/>
          <a:sym typeface="Times New Roman"/>
        </a:defRPr>
      </a:lvl9pPr>
    </p:bodyStyle>
    <p:otherStyle>
      <a:lvl1pPr marL="0" marR="0" indent="0" algn="ct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Times New Roman"/>
        </a:defRPr>
      </a:lvl1pPr>
      <a:lvl2pPr marL="0" marR="0" indent="457200" algn="ct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Times New Roman"/>
        </a:defRPr>
      </a:lvl2pPr>
      <a:lvl3pPr marL="0" marR="0" indent="914400" algn="ct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Times New Roman"/>
        </a:defRPr>
      </a:lvl3pPr>
      <a:lvl4pPr marL="0" marR="0" indent="1371600" algn="ct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Times New Roman"/>
        </a:defRPr>
      </a:lvl4pPr>
      <a:lvl5pPr marL="0" marR="0" indent="1828800" algn="ct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Times New Roman"/>
        </a:defRPr>
      </a:lvl5pPr>
      <a:lvl6pPr marL="0" marR="0" indent="2286000" algn="ct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Times New Roman"/>
        </a:defRPr>
      </a:lvl6pPr>
      <a:lvl7pPr marL="0" marR="0" indent="2743200" algn="ct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Times New Roman"/>
        </a:defRPr>
      </a:lvl7pPr>
      <a:lvl8pPr marL="0" marR="0" indent="3200400" algn="ct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Times New Roman"/>
        </a:defRPr>
      </a:lvl8pPr>
      <a:lvl9pPr marL="0" marR="0" indent="3657600" algn="ct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Times New Roman"/>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1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 Id="rId3" Type="http://schemas.openxmlformats.org/officeDocument/2006/relationships/image" Target="../media/image9.png"/><Relationship Id="rId4" Type="http://schemas.openxmlformats.org/officeDocument/2006/relationships/image" Target="../media/image26.png"/><Relationship Id="rId5" Type="http://schemas.openxmlformats.org/officeDocument/2006/relationships/image" Target="../media/image11.png"/><Relationship Id="rId6" Type="http://schemas.openxmlformats.org/officeDocument/2006/relationships/image" Target="../media/image27.png"/><Relationship Id="rId7" Type="http://schemas.openxmlformats.org/officeDocument/2006/relationships/image" Target="../media/image2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 Id="rId3" Type="http://schemas.openxmlformats.org/officeDocument/2006/relationships/image" Target="../media/image9.pn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3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 Id="rId3" Type="http://schemas.openxmlformats.org/officeDocument/2006/relationships/image" Target="../media/image9.png"/><Relationship Id="rId4" Type="http://schemas.openxmlformats.org/officeDocument/2006/relationships/image" Target="../media/image26.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35.png"/><Relationship Id="rId9" Type="http://schemas.openxmlformats.org/officeDocument/2006/relationships/image" Target="../media/image3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43.png"/><Relationship Id="rId6" Type="http://schemas.openxmlformats.org/officeDocument/2006/relationships/image" Target="../media/image4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45.png"/><Relationship Id="rId6" Type="http://schemas.openxmlformats.org/officeDocument/2006/relationships/image" Target="../media/image4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g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t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g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48.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4.png"/><Relationship Id="rId3" Type="http://schemas.openxmlformats.org/officeDocument/2006/relationships/image" Target="../media/image48.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gif"/></Relationships>

</file>

<file path=ppt/slides/_rels/slide3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9.png"/><Relationship Id="rId3" Type="http://schemas.openxmlformats.org/officeDocument/2006/relationships/image" Target="../media/image50.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9.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0.png"/><Relationship Id="rId6" Type="http://schemas.openxmlformats.org/officeDocument/2006/relationships/image" Target="../media/image5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tif"/><Relationship Id="rId3" Type="http://schemas.openxmlformats.org/officeDocument/2006/relationships/image" Target="../media/image4.tif"/><Relationship Id="rId4" Type="http://schemas.openxmlformats.org/officeDocument/2006/relationships/image" Target="../media/image5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8.png"/><Relationship Id="rId4" Type="http://schemas.openxmlformats.org/officeDocument/2006/relationships/image" Target="../media/image59.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58.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g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8.png"/><Relationship Id="rId3" Type="http://schemas.openxmlformats.org/officeDocument/2006/relationships/image" Target="../media/image69.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gif"/><Relationship Id="rId3" Type="http://schemas.openxmlformats.org/officeDocument/2006/relationships/image" Target="../media/image1.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tif"/><Relationship Id="rId3" Type="http://schemas.openxmlformats.org/officeDocument/2006/relationships/image" Target="../media/image6.tif"/><Relationship Id="rId4" Type="http://schemas.openxmlformats.org/officeDocument/2006/relationships/image" Target="../media/image54.png"/><Relationship Id="rId5" Type="http://schemas.openxmlformats.org/officeDocument/2006/relationships/image" Target="../media/image7.tif"/></Relationships>

</file>

<file path=ppt/slides/_rels/slide4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4.png"/><Relationship Id="rId3" Type="http://schemas.openxmlformats.org/officeDocument/2006/relationships/image" Target="../media/image37.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40.png"/><Relationship Id="rId7" Type="http://schemas.openxmlformats.org/officeDocument/2006/relationships/image" Target="../media/image77.png"/><Relationship Id="rId8" Type="http://schemas.openxmlformats.org/officeDocument/2006/relationships/image" Target="../media/image78.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9.png"/><Relationship Id="rId3" Type="http://schemas.openxmlformats.org/officeDocument/2006/relationships/image" Target="../media/image80.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tif"/></Relationships>

</file>

<file path=ppt/slides/_rels/slide4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tif"/></Relationships>

</file>

<file path=ppt/slides/_rels/slide4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2.jpeg"/><Relationship Id="rId6" Type="http://schemas.openxmlformats.org/officeDocument/2006/relationships/image" Target="../media/image9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5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gif"/></Relationships>

</file>

<file path=ppt/slides/_rels/slide5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tif"/><Relationship Id="rId3" Type="http://schemas.openxmlformats.org/officeDocument/2006/relationships/image" Target="../media/image11.tif"/></Relationships>

</file>

<file path=ppt/slides/_rels/slide5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2.png"/><Relationship Id="rId3" Type="http://schemas.openxmlformats.org/officeDocument/2006/relationships/image" Target="../media/image93.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tif"/><Relationship Id="rId3" Type="http://schemas.openxmlformats.org/officeDocument/2006/relationships/image" Target="../media/image13.tif"/><Relationship Id="rId4" Type="http://schemas.openxmlformats.org/officeDocument/2006/relationships/image" Target="../media/image14.tif"/></Relationships>

</file>

<file path=ppt/slides/_rels/slide5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tif"/><Relationship Id="rId3" Type="http://schemas.openxmlformats.org/officeDocument/2006/relationships/image" Target="../media/image16.tif"/></Relationships>

</file>

<file path=ppt/slides/_rels/slide5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tif"/><Relationship Id="rId3" Type="http://schemas.openxmlformats.org/officeDocument/2006/relationships/image" Target="../media/image18.tif"/></Relationships>

</file>

<file path=ppt/slides/_rels/slide5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tif"/><Relationship Id="rId3" Type="http://schemas.openxmlformats.org/officeDocument/2006/relationships/image" Target="../media/image18.tif"/><Relationship Id="rId4" Type="http://schemas.openxmlformats.org/officeDocument/2006/relationships/image" Target="../media/image19.tif"/></Relationships>

</file>

<file path=ppt/slides/_rels/slide5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tif"/><Relationship Id="rId3" Type="http://schemas.openxmlformats.org/officeDocument/2006/relationships/image" Target="../media/image18.tif"/><Relationship Id="rId4" Type="http://schemas.openxmlformats.org/officeDocument/2006/relationships/image" Target="../media/image20.tif"/><Relationship Id="rId5" Type="http://schemas.openxmlformats.org/officeDocument/2006/relationships/image" Target="../media/image94.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tif"/></Relationships>

</file>

<file path=ppt/slides/_rels/slide5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tif"/></Relationships>

</file>

<file path=ppt/slides/_rels/slide6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tif"/></Relationships>

</file>

<file path=ppt/slides/_rels/slide6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Titre 1"/>
          <p:cNvSpPr txBox="1"/>
          <p:nvPr>
            <p:ph type="title"/>
          </p:nvPr>
        </p:nvSpPr>
        <p:spPr>
          <a:xfrm>
            <a:off x="82550" y="2588937"/>
            <a:ext cx="8978900" cy="1906186"/>
          </a:xfrm>
          <a:prstGeom prst="rect">
            <a:avLst/>
          </a:prstGeom>
          <a:ln w="63500">
            <a:solidFill>
              <a:srgbClr val="011586"/>
            </a:solidFill>
          </a:ln>
        </p:spPr>
        <p:txBody>
          <a:bodyPr/>
          <a:lstStyle/>
          <a:p>
            <a:pPr defTabSz="493776">
              <a:defRPr b="1" sz="3726">
                <a:solidFill>
                  <a:srgbClr val="C00000"/>
                </a:solidFill>
                <a:latin typeface="Verdana"/>
                <a:ea typeface="Verdana"/>
                <a:cs typeface="Verdana"/>
                <a:sym typeface="Verdana"/>
              </a:defRPr>
            </a:pPr>
            <a:br/>
            <a:r>
              <a:t>KỸ THUẬT ĐIỆN TỬ TƯƠNG TỰ </a:t>
            </a:r>
            <a:r>
              <a:t>NÂNG CAO</a:t>
            </a:r>
          </a:p>
        </p:txBody>
      </p:sp>
      <p:sp>
        <p:nvSpPr>
          <p:cNvPr id="149" name="Text Box 4"/>
          <p:cNvSpPr txBox="1"/>
          <p:nvPr/>
        </p:nvSpPr>
        <p:spPr>
          <a:xfrm>
            <a:off x="990600" y="1752600"/>
            <a:ext cx="3810000" cy="12877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1900"/>
              </a:spcBef>
              <a:defRPr b="1" sz="3200">
                <a:solidFill>
                  <a:srgbClr val="002060"/>
                </a:solidFill>
                <a:latin typeface="Arial"/>
                <a:ea typeface="Arial"/>
                <a:cs typeface="Arial"/>
                <a:sym typeface="Arial"/>
              </a:defRPr>
            </a:pPr>
            <a:r>
              <a:t>Bài gi</a:t>
            </a:r>
            <a:r>
              <a:rPr>
                <a:latin typeface="+mj-lt"/>
                <a:ea typeface="+mj-ea"/>
                <a:cs typeface="+mj-cs"/>
                <a:sym typeface="Helvetica"/>
              </a:rPr>
              <a:t>ả</a:t>
            </a:r>
            <a:r>
              <a:t>ng</a:t>
            </a:r>
          </a:p>
        </p:txBody>
      </p:sp>
      <p:sp>
        <p:nvSpPr>
          <p:cNvPr id="150" name="Title 1"/>
          <p:cNvSpPr txBox="1"/>
          <p:nvPr/>
        </p:nvSpPr>
        <p:spPr>
          <a:xfrm>
            <a:off x="228600" y="339019"/>
            <a:ext cx="2667000" cy="61736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lgn="ctr">
              <a:defRPr b="1">
                <a:solidFill>
                  <a:srgbClr val="C00000"/>
                </a:solidFill>
                <a:latin typeface="Arial"/>
                <a:ea typeface="Arial"/>
                <a:cs typeface="Arial"/>
                <a:sym typeface="Arial"/>
              </a:defRPr>
            </a:pPr>
            <a:r>
              <a:t>KHOA ĐIỆN - ĐIỆN TỬ </a:t>
            </a:r>
            <a:br/>
            <a:r>
              <a:t>Bm Kỹ thuật điện tử</a:t>
            </a:r>
          </a:p>
        </p:txBody>
      </p:sp>
      <p:sp>
        <p:nvSpPr>
          <p:cNvPr id="151" name="Title 1"/>
          <p:cNvSpPr txBox="1"/>
          <p:nvPr/>
        </p:nvSpPr>
        <p:spPr>
          <a:xfrm>
            <a:off x="2895600" y="507027"/>
            <a:ext cx="6477000" cy="42478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2300">
                <a:solidFill>
                  <a:srgbClr val="002060"/>
                </a:solidFill>
                <a:latin typeface="Arial"/>
                <a:ea typeface="Arial"/>
                <a:cs typeface="Arial"/>
                <a:sym typeface="Arial"/>
              </a:defRPr>
            </a:lvl1pPr>
          </a:lstStyle>
          <a:p>
            <a:pPr/>
            <a:r>
              <a:t>TRƯỜNG ĐH GIAO THÔNG VẬN TẢI</a:t>
            </a:r>
          </a:p>
        </p:txBody>
      </p:sp>
      <p:sp>
        <p:nvSpPr>
          <p:cNvPr id="152" name="Text Box 4"/>
          <p:cNvSpPr txBox="1"/>
          <p:nvPr/>
        </p:nvSpPr>
        <p:spPr>
          <a:xfrm>
            <a:off x="4114800" y="4775200"/>
            <a:ext cx="4800600" cy="9982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spcBef>
                <a:spcPts val="1400"/>
              </a:spcBef>
              <a:defRPr sz="2400">
                <a:solidFill>
                  <a:srgbClr val="0C0C60"/>
                </a:solidFill>
                <a:latin typeface="Arial"/>
                <a:ea typeface="Arial"/>
                <a:cs typeface="Arial"/>
                <a:sym typeface="Arial"/>
              </a:defRPr>
            </a:pPr>
            <a:r>
              <a:t>Biên so</a:t>
            </a:r>
            <a:r>
              <a:rPr>
                <a:latin typeface="+mj-lt"/>
                <a:ea typeface="+mj-ea"/>
                <a:cs typeface="+mj-cs"/>
                <a:sym typeface="Helvetica"/>
              </a:rPr>
              <a:t>ạ</a:t>
            </a:r>
            <a:r>
              <a:t>n: </a:t>
            </a:r>
            <a:r>
              <a:rPr b="1"/>
              <a:t>Nguy</a:t>
            </a:r>
            <a:r>
              <a:rPr b="1">
                <a:latin typeface="+mj-lt"/>
                <a:ea typeface="+mj-ea"/>
                <a:cs typeface="+mj-cs"/>
                <a:sym typeface="Helvetica"/>
              </a:rPr>
              <a:t>ễ</a:t>
            </a:r>
            <a:r>
              <a:rPr b="1"/>
              <a:t>n Thúy Bình</a:t>
            </a:r>
            <a:endParaRPr b="1"/>
          </a:p>
          <a:p>
            <a:pPr lvl="4">
              <a:spcBef>
                <a:spcPts val="1400"/>
              </a:spcBef>
              <a:defRPr sz="2400">
                <a:solidFill>
                  <a:srgbClr val="0C0C60"/>
                </a:solidFill>
                <a:latin typeface="Arial"/>
                <a:ea typeface="Arial"/>
                <a:cs typeface="Arial"/>
                <a:sym typeface="Arial"/>
              </a:defRPr>
            </a:pPr>
            <a:r>
              <a:rPr b="1"/>
              <a:t>Phạm Thanh Huyền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Title 1"/>
          <p:cNvSpPr txBox="1"/>
          <p:nvPr>
            <p:ph type="title"/>
          </p:nvPr>
        </p:nvSpPr>
        <p:spPr>
          <a:xfrm>
            <a:off x="914400" y="228600"/>
            <a:ext cx="7772400" cy="579438"/>
          </a:xfrm>
          <a:prstGeom prst="rect">
            <a:avLst/>
          </a:prstGeom>
        </p:spPr>
        <p:txBody>
          <a:bodyPr/>
          <a:lstStyle>
            <a:lvl1pPr algn="ctr" defTabSz="804672">
              <a:defRPr sz="3520">
                <a:solidFill>
                  <a:srgbClr val="0066CC"/>
                </a:solidFill>
                <a:latin typeface="+mn-lt"/>
                <a:ea typeface="+mn-ea"/>
                <a:cs typeface="+mn-cs"/>
                <a:sym typeface="Times New Roman"/>
              </a:defRPr>
            </a:lvl1pPr>
          </a:lstStyle>
          <a:p>
            <a:pPr/>
            <a:r>
              <a:t>Mạch lọc thông thấp (LPF)</a:t>
            </a:r>
          </a:p>
        </p:txBody>
      </p:sp>
      <p:sp>
        <p:nvSpPr>
          <p:cNvPr id="410" name="Content Placeholder 3"/>
          <p:cNvSpPr txBox="1"/>
          <p:nvPr>
            <p:ph type="body" idx="1"/>
          </p:nvPr>
        </p:nvSpPr>
        <p:spPr>
          <a:xfrm>
            <a:off x="304800" y="955031"/>
            <a:ext cx="8382000" cy="5638801"/>
          </a:xfrm>
          <a:prstGeom prst="rect">
            <a:avLst/>
          </a:prstGeom>
        </p:spPr>
        <p:txBody>
          <a:bodyPr/>
          <a:lstStyle/>
          <a:p>
            <a:pPr>
              <a:buChar char="➢"/>
              <a:defRPr sz="2400">
                <a:solidFill>
                  <a:srgbClr val="C00000"/>
                </a:solidFill>
                <a:latin typeface="+mn-lt"/>
                <a:ea typeface="+mn-ea"/>
                <a:cs typeface="+mn-cs"/>
                <a:sym typeface="Times New Roman"/>
              </a:defRPr>
            </a:pPr>
            <a:r>
              <a:t> </a:t>
            </a:r>
            <a:r>
              <a:rPr b="1" i="1"/>
              <a:t>Khái niệm: </a:t>
            </a:r>
            <a:r>
              <a:rPr>
                <a:solidFill>
                  <a:srgbClr val="000000"/>
                </a:solidFill>
              </a:rPr>
              <a:t>Cho các thành phần tần số nhỏ hơn </a:t>
            </a:r>
            <a:r>
              <a:rPr>
                <a:solidFill>
                  <a:srgbClr val="000000"/>
                </a:solidFill>
              </a:rPr>
              <a:t>ω</a:t>
            </a:r>
            <a:r>
              <a:rPr baseline="-25000">
                <a:solidFill>
                  <a:srgbClr val="000000"/>
                </a:solidFill>
              </a:rPr>
              <a:t>c</a:t>
            </a:r>
            <a:r>
              <a:rPr>
                <a:solidFill>
                  <a:srgbClr val="000000"/>
                </a:solidFill>
              </a:rPr>
              <a:t> đi qua.</a:t>
            </a:r>
            <a:endParaRPr>
              <a:solidFill>
                <a:srgbClr val="000000"/>
              </a:solidFill>
            </a:endParaRPr>
          </a:p>
          <a:p>
            <a:pPr>
              <a:defRPr sz="2400">
                <a:latin typeface="+mn-lt"/>
                <a:ea typeface="+mn-ea"/>
                <a:cs typeface="+mn-cs"/>
                <a:sym typeface="Times New Roman"/>
              </a:defRPr>
            </a:pPr>
            <a:r>
              <a:t>Hệ số truyền đạt:</a:t>
            </a:r>
          </a:p>
          <a:p>
            <a:pPr>
              <a:defRPr sz="2800">
                <a:latin typeface="+mn-lt"/>
                <a:ea typeface="+mn-ea"/>
                <a:cs typeface="+mn-cs"/>
                <a:sym typeface="Times New Roman"/>
              </a:defRPr>
            </a:pPr>
          </a:p>
          <a:p>
            <a:pPr>
              <a:defRPr sz="2800">
                <a:latin typeface="+mn-lt"/>
                <a:ea typeface="+mn-ea"/>
                <a:cs typeface="+mn-cs"/>
                <a:sym typeface="Times New Roman"/>
              </a:defRPr>
            </a:pPr>
          </a:p>
          <a:p>
            <a:pPr>
              <a:defRPr sz="2800">
                <a:latin typeface="+mn-lt"/>
                <a:ea typeface="+mn-ea"/>
                <a:cs typeface="+mn-cs"/>
                <a:sym typeface="Times New Roman"/>
              </a:defRPr>
            </a:pPr>
          </a:p>
          <a:p>
            <a:pPr>
              <a:buSzTx/>
              <a:buFont typeface="Wingdings 2"/>
              <a:buNone/>
              <a:defRPr sz="2800">
                <a:latin typeface="+mn-lt"/>
                <a:ea typeface="+mn-ea"/>
                <a:cs typeface="+mn-cs"/>
                <a:sym typeface="Times New Roman"/>
              </a:defRPr>
            </a:pPr>
          </a:p>
          <a:p>
            <a:pPr>
              <a:defRPr sz="2400">
                <a:latin typeface="+mn-lt"/>
                <a:ea typeface="+mn-ea"/>
                <a:cs typeface="+mn-cs"/>
                <a:sym typeface="Times New Roman"/>
              </a:defRPr>
            </a:pPr>
          </a:p>
          <a:p>
            <a:pPr>
              <a:defRPr sz="2400">
                <a:latin typeface="+mn-lt"/>
                <a:ea typeface="+mn-ea"/>
                <a:cs typeface="+mn-cs"/>
                <a:sym typeface="Times New Roman"/>
              </a:defRPr>
            </a:pPr>
          </a:p>
          <a:p>
            <a:pPr>
              <a:defRPr sz="2400">
                <a:latin typeface="+mn-lt"/>
                <a:ea typeface="+mn-ea"/>
                <a:cs typeface="+mn-cs"/>
                <a:sym typeface="Times New Roman"/>
              </a:defRPr>
            </a:pPr>
          </a:p>
          <a:p>
            <a:pPr marL="0" indent="0">
              <a:buClrTx/>
              <a:buSzTx/>
              <a:buNone/>
              <a:defRPr sz="2400">
                <a:latin typeface="+mn-lt"/>
                <a:ea typeface="+mn-ea"/>
                <a:cs typeface="+mn-cs"/>
                <a:sym typeface="Times New Roman"/>
              </a:defRPr>
            </a:pPr>
            <a:r>
              <a:t>Trong đó đặt t</a:t>
            </a:r>
            <a:r>
              <a:t>ần số:</a:t>
            </a:r>
          </a:p>
        </p:txBody>
      </p:sp>
      <p:pic>
        <p:nvPicPr>
          <p:cNvPr id="411" name="Object 7" descr="Object 7"/>
          <p:cNvPicPr>
            <a:picLocks noChangeAspect="1"/>
          </p:cNvPicPr>
          <p:nvPr/>
        </p:nvPicPr>
        <p:blipFill>
          <a:blip r:embed="rId2">
            <a:extLst/>
          </a:blip>
          <a:stretch>
            <a:fillRect/>
          </a:stretch>
        </p:blipFill>
        <p:spPr>
          <a:xfrm>
            <a:off x="2667000" y="5334000"/>
            <a:ext cx="990600" cy="654050"/>
          </a:xfrm>
          <a:prstGeom prst="rect">
            <a:avLst/>
          </a:prstGeom>
          <a:ln w="28575">
            <a:solidFill>
              <a:srgbClr val="CC3300"/>
            </a:solidFill>
            <a:miter/>
          </a:ln>
        </p:spPr>
      </p:pic>
      <p:grpSp>
        <p:nvGrpSpPr>
          <p:cNvPr id="415" name="Group 9"/>
          <p:cNvGrpSpPr/>
          <p:nvPr/>
        </p:nvGrpSpPr>
        <p:grpSpPr>
          <a:xfrm>
            <a:off x="1143000" y="2209799"/>
            <a:ext cx="3840480" cy="2558798"/>
            <a:chOff x="0" y="0"/>
            <a:chExt cx="3840479" cy="2558796"/>
          </a:xfrm>
        </p:grpSpPr>
        <p:pic>
          <p:nvPicPr>
            <p:cNvPr id="412" name="Object 5" descr="Object 5"/>
            <p:cNvPicPr>
              <a:picLocks noChangeAspect="1"/>
            </p:cNvPicPr>
            <p:nvPr/>
          </p:nvPicPr>
          <p:blipFill>
            <a:blip r:embed="rId3">
              <a:extLst/>
            </a:blip>
            <a:stretch>
              <a:fillRect/>
            </a:stretch>
          </p:blipFill>
          <p:spPr>
            <a:xfrm>
              <a:off x="152399" y="-1"/>
              <a:ext cx="3657601" cy="597570"/>
            </a:xfrm>
            <a:prstGeom prst="rect">
              <a:avLst/>
            </a:prstGeom>
            <a:ln w="19050" cap="flat">
              <a:solidFill>
                <a:srgbClr val="FF3300"/>
              </a:solidFill>
              <a:prstDash val="solid"/>
              <a:miter lim="800000"/>
            </a:ln>
            <a:effectLst/>
          </p:spPr>
        </p:pic>
        <p:pic>
          <p:nvPicPr>
            <p:cNvPr id="413" name="Object 6" descr="Object 6"/>
            <p:cNvPicPr>
              <a:picLocks noChangeAspect="1"/>
            </p:cNvPicPr>
            <p:nvPr/>
          </p:nvPicPr>
          <p:blipFill>
            <a:blip r:embed="rId4">
              <a:extLst/>
            </a:blip>
            <a:stretch>
              <a:fillRect/>
            </a:stretch>
          </p:blipFill>
          <p:spPr>
            <a:xfrm>
              <a:off x="0" y="1524000"/>
              <a:ext cx="3840480" cy="1034797"/>
            </a:xfrm>
            <a:prstGeom prst="rect">
              <a:avLst/>
            </a:prstGeom>
            <a:ln w="19050" cap="flat">
              <a:solidFill>
                <a:srgbClr val="FF3300"/>
              </a:solidFill>
              <a:prstDash val="solid"/>
              <a:miter lim="800000"/>
            </a:ln>
            <a:effectLst/>
          </p:spPr>
        </p:pic>
        <p:sp>
          <p:nvSpPr>
            <p:cNvPr id="414" name="Down Arrow 8"/>
            <p:cNvSpPr/>
            <p:nvPr/>
          </p:nvSpPr>
          <p:spPr>
            <a:xfrm>
              <a:off x="1752600" y="685799"/>
              <a:ext cx="533400" cy="609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150"/>
                  </a:moveTo>
                  <a:lnTo>
                    <a:pt x="5400" y="12150"/>
                  </a:lnTo>
                  <a:lnTo>
                    <a:pt x="5400" y="0"/>
                  </a:lnTo>
                  <a:lnTo>
                    <a:pt x="16200" y="0"/>
                  </a:lnTo>
                  <a:lnTo>
                    <a:pt x="16200" y="12150"/>
                  </a:lnTo>
                  <a:lnTo>
                    <a:pt x="21600" y="12150"/>
                  </a:lnTo>
                  <a:lnTo>
                    <a:pt x="10800" y="21600"/>
                  </a:lnTo>
                  <a:close/>
                </a:path>
              </a:pathLst>
            </a:custGeom>
            <a:solidFill>
              <a:schemeClr val="accent1"/>
            </a:solidFill>
            <a:ln w="12700" cap="flat">
              <a:solidFill>
                <a:srgbClr val="9A3511"/>
              </a:solidFill>
              <a:prstDash val="solid"/>
              <a:round/>
            </a:ln>
            <a:effectLst/>
          </p:spPr>
          <p:txBody>
            <a:bodyPr wrap="square" lIns="45719" tIns="45719" rIns="45719" bIns="45719" numCol="1" anchor="ctr">
              <a:noAutofit/>
            </a:bodyPr>
            <a:lstStyle/>
            <a:p>
              <a:pPr algn="ctr">
                <a:defRPr>
                  <a:solidFill>
                    <a:srgbClr val="FFFFFF"/>
                  </a:solidFill>
                  <a:latin typeface="Perpetua"/>
                  <a:ea typeface="Perpetua"/>
                  <a:cs typeface="Perpetua"/>
                  <a:sym typeface="Perpetua"/>
                </a:defRPr>
              </a:pPr>
            </a:p>
          </p:txBody>
        </p:sp>
      </p:grpSp>
      <p:grpSp>
        <p:nvGrpSpPr>
          <p:cNvPr id="436" name="Group"/>
          <p:cNvGrpSpPr/>
          <p:nvPr/>
        </p:nvGrpSpPr>
        <p:grpSpPr>
          <a:xfrm>
            <a:off x="5937955" y="2030233"/>
            <a:ext cx="2842311" cy="2236967"/>
            <a:chOff x="0" y="0"/>
            <a:chExt cx="2842309" cy="2236966"/>
          </a:xfrm>
        </p:grpSpPr>
        <p:grpSp>
          <p:nvGrpSpPr>
            <p:cNvPr id="429" name="Group"/>
            <p:cNvGrpSpPr/>
            <p:nvPr/>
          </p:nvGrpSpPr>
          <p:grpSpPr>
            <a:xfrm>
              <a:off x="0" y="-1"/>
              <a:ext cx="2842310" cy="1938703"/>
              <a:chOff x="0" y="0"/>
              <a:chExt cx="2842309" cy="1938701"/>
            </a:xfrm>
          </p:grpSpPr>
          <p:sp>
            <p:nvSpPr>
              <p:cNvPr id="416" name="Rectangle"/>
              <p:cNvSpPr/>
              <p:nvPr/>
            </p:nvSpPr>
            <p:spPr>
              <a:xfrm>
                <a:off x="1421155" y="707794"/>
                <a:ext cx="417339" cy="1215386"/>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p>
            </p:txBody>
          </p:sp>
          <p:sp>
            <p:nvSpPr>
              <p:cNvPr id="417" name="Line"/>
              <p:cNvSpPr/>
              <p:nvPr/>
            </p:nvSpPr>
            <p:spPr>
              <a:xfrm flipH="1">
                <a:off x="1581996" y="546749"/>
                <a:ext cx="1" cy="1391953"/>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418" name="Line"/>
              <p:cNvSpPr/>
              <p:nvPr/>
            </p:nvSpPr>
            <p:spPr>
              <a:xfrm>
                <a:off x="306495" y="559961"/>
                <a:ext cx="1974906"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nvGrpSpPr>
              <p:cNvPr id="422" name="Group"/>
              <p:cNvGrpSpPr/>
              <p:nvPr/>
            </p:nvGrpSpPr>
            <p:grpSpPr>
              <a:xfrm rot="16200000">
                <a:off x="1480725" y="938341"/>
                <a:ext cx="239281" cy="515012"/>
                <a:chOff x="0" y="0"/>
                <a:chExt cx="239279" cy="515010"/>
              </a:xfrm>
            </p:grpSpPr>
            <p:sp>
              <p:nvSpPr>
                <p:cNvPr id="419" name="Rectangle"/>
                <p:cNvSpPr/>
                <p:nvPr/>
              </p:nvSpPr>
              <p:spPr>
                <a:xfrm>
                  <a:off x="0" y="0"/>
                  <a:ext cx="239280" cy="515011"/>
                </a:xfrm>
                <a:prstGeom prst="rect">
                  <a:avLst/>
                </a:prstGeom>
                <a:solidFill>
                  <a:srgbClr val="FF9300"/>
                </a:solidFill>
                <a:ln w="12700" cap="flat">
                  <a:noFill/>
                  <a:miter lim="400000"/>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sp>
              <p:nvSpPr>
                <p:cNvPr id="420" name="Line"/>
                <p:cNvSpPr/>
                <p:nvPr/>
              </p:nvSpPr>
              <p:spPr>
                <a:xfrm flipV="1">
                  <a:off x="0" y="16872"/>
                  <a:ext cx="1" cy="498139"/>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421" name="Line"/>
                <p:cNvSpPr/>
                <p:nvPr/>
              </p:nvSpPr>
              <p:spPr>
                <a:xfrm flipV="1">
                  <a:off x="239279" y="8436"/>
                  <a:ext cx="1" cy="498138"/>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423" name="C"/>
              <p:cNvSpPr txBox="1"/>
              <p:nvPr/>
            </p:nvSpPr>
            <p:spPr>
              <a:xfrm>
                <a:off x="1003726" y="1195846"/>
                <a:ext cx="578271" cy="546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a:latin typeface="Arial"/>
                    <a:ea typeface="Arial"/>
                    <a:cs typeface="Arial"/>
                    <a:sym typeface="Arial"/>
                  </a:defRPr>
                </a:lvl1pPr>
              </a:lstStyle>
              <a:p>
                <a:pPr/>
                <a:r>
                  <a:t>C</a:t>
                </a:r>
              </a:p>
            </p:txBody>
          </p:sp>
          <p:sp>
            <p:nvSpPr>
              <p:cNvPr id="424" name="Line"/>
              <p:cNvSpPr/>
              <p:nvPr/>
            </p:nvSpPr>
            <p:spPr>
              <a:xfrm>
                <a:off x="306495" y="1925489"/>
                <a:ext cx="1974906"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425" name="R"/>
              <p:cNvSpPr txBox="1"/>
              <p:nvPr/>
            </p:nvSpPr>
            <p:spPr>
              <a:xfrm>
                <a:off x="1016939" y="0"/>
                <a:ext cx="578271" cy="5467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a:latin typeface="Arial"/>
                    <a:ea typeface="Arial"/>
                    <a:cs typeface="Arial"/>
                    <a:sym typeface="Arial"/>
                  </a:defRPr>
                </a:lvl1pPr>
              </a:lstStyle>
              <a:p>
                <a:pPr/>
                <a:r>
                  <a:t>R</a:t>
                </a:r>
              </a:p>
            </p:txBody>
          </p:sp>
          <p:sp>
            <p:nvSpPr>
              <p:cNvPr id="426" name="vi"/>
              <p:cNvSpPr txBox="1"/>
              <p:nvPr/>
            </p:nvSpPr>
            <p:spPr>
              <a:xfrm>
                <a:off x="0" y="969350"/>
                <a:ext cx="578270" cy="546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v</a:t>
                </a:r>
                <a:r>
                  <a:rPr baseline="-5999" sz="1700"/>
                  <a:t>i</a:t>
                </a:r>
              </a:p>
            </p:txBody>
          </p:sp>
          <p:sp>
            <p:nvSpPr>
              <p:cNvPr id="427" name="vo"/>
              <p:cNvSpPr txBox="1"/>
              <p:nvPr/>
            </p:nvSpPr>
            <p:spPr>
              <a:xfrm>
                <a:off x="2264040" y="969350"/>
                <a:ext cx="578270" cy="546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v</a:t>
                </a:r>
                <a:r>
                  <a:rPr baseline="-5999" spc="-18"/>
                  <a:t>o</a:t>
                </a:r>
              </a:p>
            </p:txBody>
          </p:sp>
          <p:sp>
            <p:nvSpPr>
              <p:cNvPr id="428" name="Rectangle"/>
              <p:cNvSpPr/>
              <p:nvPr/>
            </p:nvSpPr>
            <p:spPr>
              <a:xfrm rot="5400000">
                <a:off x="872750" y="197816"/>
                <a:ext cx="239281" cy="674516"/>
              </a:xfrm>
              <a:prstGeom prst="rect">
                <a:avLst/>
              </a:prstGeom>
              <a:solidFill>
                <a:srgbClr val="FF9300"/>
              </a:solidFill>
              <a:ln w="26425" cap="flat">
                <a:solidFill>
                  <a:srgbClr val="629DD1"/>
                </a:solidFill>
                <a:prstDash val="solid"/>
                <a:round/>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grpSp>
        <p:grpSp>
          <p:nvGrpSpPr>
            <p:cNvPr id="435" name="Group"/>
            <p:cNvGrpSpPr/>
            <p:nvPr/>
          </p:nvGrpSpPr>
          <p:grpSpPr>
            <a:xfrm>
              <a:off x="1429469" y="1726103"/>
              <a:ext cx="335042" cy="510864"/>
              <a:chOff x="0" y="0"/>
              <a:chExt cx="335041" cy="510862"/>
            </a:xfrm>
          </p:grpSpPr>
          <p:grpSp>
            <p:nvGrpSpPr>
              <p:cNvPr id="433" name="Group"/>
              <p:cNvGrpSpPr/>
              <p:nvPr/>
            </p:nvGrpSpPr>
            <p:grpSpPr>
              <a:xfrm>
                <a:off x="0" y="363426"/>
                <a:ext cx="335042" cy="147437"/>
                <a:chOff x="0" y="0"/>
                <a:chExt cx="335041" cy="147435"/>
              </a:xfrm>
            </p:grpSpPr>
            <p:sp>
              <p:nvSpPr>
                <p:cNvPr id="430" name="Line"/>
                <p:cNvSpPr/>
                <p:nvPr/>
              </p:nvSpPr>
              <p:spPr>
                <a:xfrm>
                  <a:off x="0" y="0"/>
                  <a:ext cx="335042" cy="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431" name="Line"/>
                <p:cNvSpPr/>
                <p:nvPr/>
              </p:nvSpPr>
              <p:spPr>
                <a:xfrm>
                  <a:off x="52518" y="74158"/>
                  <a:ext cx="230005"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432" name="Line"/>
                <p:cNvSpPr/>
                <p:nvPr/>
              </p:nvSpPr>
              <p:spPr>
                <a:xfrm>
                  <a:off x="110020" y="147435"/>
                  <a:ext cx="115002"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434" name="Line"/>
              <p:cNvSpPr/>
              <p:nvPr/>
            </p:nvSpPr>
            <p:spPr>
              <a:xfrm flipV="1">
                <a:off x="153691" y="0"/>
                <a:ext cx="1" cy="37310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gr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49" name="Group 31"/>
          <p:cNvGrpSpPr/>
          <p:nvPr/>
        </p:nvGrpSpPr>
        <p:grpSpPr>
          <a:xfrm>
            <a:off x="484287" y="2280806"/>
            <a:ext cx="8175426" cy="4577194"/>
            <a:chOff x="0" y="0"/>
            <a:chExt cx="8175425" cy="4577192"/>
          </a:xfrm>
        </p:grpSpPr>
        <p:grpSp>
          <p:nvGrpSpPr>
            <p:cNvPr id="447" name="Group 30"/>
            <p:cNvGrpSpPr/>
            <p:nvPr/>
          </p:nvGrpSpPr>
          <p:grpSpPr>
            <a:xfrm>
              <a:off x="0" y="228691"/>
              <a:ext cx="8175426" cy="4348502"/>
              <a:chOff x="0" y="0"/>
              <a:chExt cx="8175425" cy="4348501"/>
            </a:xfrm>
          </p:grpSpPr>
          <p:pic>
            <p:nvPicPr>
              <p:cNvPr id="438" name="Picture 13" descr="Picture 13"/>
              <p:cNvPicPr>
                <a:picLocks noChangeAspect="1"/>
              </p:cNvPicPr>
              <p:nvPr/>
            </p:nvPicPr>
            <p:blipFill>
              <a:blip r:embed="rId2">
                <a:extLst/>
              </a:blip>
              <a:stretch>
                <a:fillRect/>
              </a:stretch>
            </p:blipFill>
            <p:spPr>
              <a:xfrm>
                <a:off x="335976" y="0"/>
                <a:ext cx="6957512" cy="3808408"/>
              </a:xfrm>
              <a:prstGeom prst="rect">
                <a:avLst/>
              </a:prstGeom>
              <a:ln w="12700" cap="flat">
                <a:noFill/>
                <a:miter lim="400000"/>
              </a:ln>
              <a:effectLst/>
            </p:spPr>
          </p:pic>
          <p:pic>
            <p:nvPicPr>
              <p:cNvPr id="439" name="Object 14" descr="Object 14"/>
              <p:cNvPicPr>
                <a:picLocks noChangeAspect="1"/>
              </p:cNvPicPr>
              <p:nvPr/>
            </p:nvPicPr>
            <p:blipFill>
              <a:blip r:embed="rId3">
                <a:extLst/>
              </a:blip>
              <a:stretch>
                <a:fillRect/>
              </a:stretch>
            </p:blipFill>
            <p:spPr>
              <a:xfrm>
                <a:off x="7216491" y="3038324"/>
                <a:ext cx="846942" cy="995127"/>
              </a:xfrm>
              <a:prstGeom prst="rect">
                <a:avLst/>
              </a:prstGeom>
              <a:ln w="12700" cap="flat">
                <a:noFill/>
                <a:miter lim="400000"/>
              </a:ln>
              <a:effectLst/>
            </p:spPr>
          </p:pic>
          <p:sp>
            <p:nvSpPr>
              <p:cNvPr id="440" name="TextBox 19"/>
              <p:cNvSpPr txBox="1"/>
              <p:nvPr/>
            </p:nvSpPr>
            <p:spPr>
              <a:xfrm>
                <a:off x="3541751" y="3458369"/>
                <a:ext cx="447969" cy="5120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0</a:t>
                </a:r>
              </a:p>
            </p:txBody>
          </p:sp>
          <p:sp>
            <p:nvSpPr>
              <p:cNvPr id="441" name="TextBox 20"/>
              <p:cNvSpPr txBox="1"/>
              <p:nvPr/>
            </p:nvSpPr>
            <p:spPr>
              <a:xfrm>
                <a:off x="2435828" y="3472371"/>
                <a:ext cx="559962" cy="5120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-1</a:t>
                </a:r>
              </a:p>
            </p:txBody>
          </p:sp>
          <p:sp>
            <p:nvSpPr>
              <p:cNvPr id="442" name="TextBox 21"/>
              <p:cNvSpPr txBox="1"/>
              <p:nvPr/>
            </p:nvSpPr>
            <p:spPr>
              <a:xfrm>
                <a:off x="4535681" y="3472371"/>
                <a:ext cx="559961" cy="5120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1</a:t>
                </a:r>
              </a:p>
            </p:txBody>
          </p:sp>
          <p:sp>
            <p:nvSpPr>
              <p:cNvPr id="443" name="TextBox 22"/>
              <p:cNvSpPr txBox="1"/>
              <p:nvPr/>
            </p:nvSpPr>
            <p:spPr>
              <a:xfrm>
                <a:off x="1413900" y="3444367"/>
                <a:ext cx="559962" cy="5120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-2</a:t>
                </a:r>
              </a:p>
            </p:txBody>
          </p:sp>
          <p:sp>
            <p:nvSpPr>
              <p:cNvPr id="444" name="TextBox 24"/>
              <p:cNvSpPr txBox="1"/>
              <p:nvPr/>
            </p:nvSpPr>
            <p:spPr>
              <a:xfrm>
                <a:off x="5557609" y="3486372"/>
                <a:ext cx="559962" cy="5120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2</a:t>
                </a:r>
              </a:p>
            </p:txBody>
          </p:sp>
          <p:sp>
            <p:nvSpPr>
              <p:cNvPr id="445" name="TextBox 25"/>
              <p:cNvSpPr txBox="1"/>
              <p:nvPr/>
            </p:nvSpPr>
            <p:spPr>
              <a:xfrm>
                <a:off x="0" y="3836410"/>
                <a:ext cx="8175426" cy="5120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2600"/>
                </a:lvl1pPr>
              </a:lstStyle>
              <a:p>
                <a:pPr/>
                <a:r>
                  <a:t>Đáp ứng biên độ-tần số của mạch lọc thông thấp thực tế</a:t>
                </a:r>
              </a:p>
            </p:txBody>
          </p:sp>
          <p:sp>
            <p:nvSpPr>
              <p:cNvPr id="446" name="TextBox 27"/>
              <p:cNvSpPr txBox="1"/>
              <p:nvPr/>
            </p:nvSpPr>
            <p:spPr>
              <a:xfrm>
                <a:off x="6509542" y="3514376"/>
                <a:ext cx="559962" cy="5120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3</a:t>
                </a:r>
              </a:p>
            </p:txBody>
          </p:sp>
        </p:grpSp>
        <p:pic>
          <p:nvPicPr>
            <p:cNvPr id="448" name="Object 15" descr="Object 15"/>
            <p:cNvPicPr>
              <a:picLocks noChangeAspect="1"/>
            </p:cNvPicPr>
            <p:nvPr/>
          </p:nvPicPr>
          <p:blipFill>
            <a:blip r:embed="rId4">
              <a:extLst/>
            </a:blip>
            <a:stretch>
              <a:fillRect/>
            </a:stretch>
          </p:blipFill>
          <p:spPr>
            <a:xfrm>
              <a:off x="1791874" y="0"/>
              <a:ext cx="760614" cy="583396"/>
            </a:xfrm>
            <a:prstGeom prst="rect">
              <a:avLst/>
            </a:prstGeom>
            <a:ln w="12700" cap="flat">
              <a:noFill/>
              <a:miter lim="400000"/>
            </a:ln>
            <a:effectLst/>
          </p:spPr>
        </p:pic>
      </p:grpSp>
      <p:grpSp>
        <p:nvGrpSpPr>
          <p:cNvPr id="453" name="Group 25"/>
          <p:cNvGrpSpPr/>
          <p:nvPr/>
        </p:nvGrpSpPr>
        <p:grpSpPr>
          <a:xfrm>
            <a:off x="4861499" y="1154580"/>
            <a:ext cx="4067176" cy="801689"/>
            <a:chOff x="0" y="0"/>
            <a:chExt cx="4067175" cy="801688"/>
          </a:xfrm>
        </p:grpSpPr>
        <p:pic>
          <p:nvPicPr>
            <p:cNvPr id="450" name="Object 3" descr="Object 3"/>
            <p:cNvPicPr>
              <a:picLocks noChangeAspect="1"/>
            </p:cNvPicPr>
            <p:nvPr/>
          </p:nvPicPr>
          <p:blipFill>
            <a:blip r:embed="rId5">
              <a:extLst/>
            </a:blip>
            <a:stretch>
              <a:fillRect/>
            </a:stretch>
          </p:blipFill>
          <p:spPr>
            <a:xfrm>
              <a:off x="-1" y="101121"/>
              <a:ext cx="800101" cy="549276"/>
            </a:xfrm>
            <a:prstGeom prst="rect">
              <a:avLst/>
            </a:prstGeom>
            <a:ln w="12700" cap="flat">
              <a:noFill/>
              <a:miter lim="400000"/>
            </a:ln>
            <a:effectLst/>
          </p:spPr>
        </p:pic>
        <p:pic>
          <p:nvPicPr>
            <p:cNvPr id="451" name="Object 4" descr="Object 4"/>
            <p:cNvPicPr>
              <a:picLocks noChangeAspect="1"/>
            </p:cNvPicPr>
            <p:nvPr/>
          </p:nvPicPr>
          <p:blipFill>
            <a:blip r:embed="rId6">
              <a:extLst/>
            </a:blip>
            <a:stretch>
              <a:fillRect/>
            </a:stretch>
          </p:blipFill>
          <p:spPr>
            <a:xfrm>
              <a:off x="1285875" y="-1"/>
              <a:ext cx="1143000" cy="801690"/>
            </a:xfrm>
            <a:prstGeom prst="rect">
              <a:avLst/>
            </a:prstGeom>
            <a:ln w="12700" cap="flat">
              <a:noFill/>
              <a:miter lim="400000"/>
            </a:ln>
            <a:effectLst/>
          </p:spPr>
        </p:pic>
        <p:pic>
          <p:nvPicPr>
            <p:cNvPr id="452" name="Object 5" descr="Object 5"/>
            <p:cNvPicPr>
              <a:picLocks noChangeAspect="1"/>
            </p:cNvPicPr>
            <p:nvPr/>
          </p:nvPicPr>
          <p:blipFill>
            <a:blip r:embed="rId7">
              <a:extLst/>
            </a:blip>
            <a:stretch>
              <a:fillRect/>
            </a:stretch>
          </p:blipFill>
          <p:spPr>
            <a:xfrm>
              <a:off x="3076575" y="152399"/>
              <a:ext cx="990600" cy="450851"/>
            </a:xfrm>
            <a:prstGeom prst="rect">
              <a:avLst/>
            </a:prstGeom>
            <a:ln w="12700" cap="flat">
              <a:noFill/>
              <a:miter lim="400000"/>
            </a:ln>
            <a:effectLst/>
          </p:spPr>
        </p:pic>
      </p:grpSp>
      <p:sp>
        <p:nvSpPr>
          <p:cNvPr id="454" name="Line"/>
          <p:cNvSpPr/>
          <p:nvPr/>
        </p:nvSpPr>
        <p:spPr>
          <a:xfrm flipH="1">
            <a:off x="3178767" y="1807048"/>
            <a:ext cx="1663500" cy="1046124"/>
          </a:xfrm>
          <a:prstGeom prst="line">
            <a:avLst/>
          </a:prstGeom>
          <a:ln w="76200">
            <a:solidFill>
              <a:schemeClr val="accent1"/>
            </a:solidFill>
            <a:tailEnd type="triangle"/>
          </a:ln>
          <a:effectLst>
            <a:outerShdw sx="100000" sy="100000" kx="0" ky="0" algn="b" rotWithShape="0" blurRad="38100" dist="25400" dir="5400000">
              <a:srgbClr val="000000">
                <a:alpha val="50000"/>
              </a:srgbClr>
            </a:outerShdw>
          </a:effectLst>
        </p:spPr>
        <p:txBody>
          <a:bodyPr lIns="45719" rIns="45719"/>
          <a:lstStyle/>
          <a:p>
            <a:pPr/>
          </a:p>
        </p:txBody>
      </p:sp>
      <p:pic>
        <p:nvPicPr>
          <p:cNvPr id="455" name="Object 2" descr="Object 2"/>
          <p:cNvPicPr>
            <a:picLocks noChangeAspect="1"/>
          </p:cNvPicPr>
          <p:nvPr/>
        </p:nvPicPr>
        <p:blipFill>
          <a:blip r:embed="rId8">
            <a:extLst/>
          </a:blip>
          <a:stretch>
            <a:fillRect/>
          </a:stretch>
        </p:blipFill>
        <p:spPr>
          <a:xfrm>
            <a:off x="203200" y="228600"/>
            <a:ext cx="4202113" cy="1231900"/>
          </a:xfrm>
          <a:prstGeom prst="rect">
            <a:avLst/>
          </a:prstGeom>
          <a:ln w="19050">
            <a:solidFill>
              <a:srgbClr val="CC3300"/>
            </a:solidFill>
            <a:miter/>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68" name="Group 31"/>
          <p:cNvGrpSpPr/>
          <p:nvPr/>
        </p:nvGrpSpPr>
        <p:grpSpPr>
          <a:xfrm>
            <a:off x="723564" y="2083085"/>
            <a:ext cx="8040994" cy="4501930"/>
            <a:chOff x="0" y="0"/>
            <a:chExt cx="8040993" cy="4501929"/>
          </a:xfrm>
        </p:grpSpPr>
        <p:grpSp>
          <p:nvGrpSpPr>
            <p:cNvPr id="466" name="Group 30"/>
            <p:cNvGrpSpPr/>
            <p:nvPr/>
          </p:nvGrpSpPr>
          <p:grpSpPr>
            <a:xfrm>
              <a:off x="0" y="224931"/>
              <a:ext cx="8040994" cy="4276999"/>
              <a:chOff x="0" y="0"/>
              <a:chExt cx="8040993" cy="4276997"/>
            </a:xfrm>
          </p:grpSpPr>
          <p:pic>
            <p:nvPicPr>
              <p:cNvPr id="457" name="Picture 13" descr="Picture 13"/>
              <p:cNvPicPr>
                <a:picLocks noChangeAspect="1"/>
              </p:cNvPicPr>
              <p:nvPr/>
            </p:nvPicPr>
            <p:blipFill>
              <a:blip r:embed="rId2">
                <a:extLst/>
              </a:blip>
              <a:stretch>
                <a:fillRect/>
              </a:stretch>
            </p:blipFill>
            <p:spPr>
              <a:xfrm>
                <a:off x="330451" y="0"/>
                <a:ext cx="6843107" cy="3745785"/>
              </a:xfrm>
              <a:prstGeom prst="rect">
                <a:avLst/>
              </a:prstGeom>
              <a:ln w="12700" cap="flat">
                <a:noFill/>
                <a:miter lim="400000"/>
              </a:ln>
              <a:effectLst/>
            </p:spPr>
          </p:pic>
          <p:pic>
            <p:nvPicPr>
              <p:cNvPr id="458" name="Object 14" descr="Object 14"/>
              <p:cNvPicPr>
                <a:picLocks noChangeAspect="1"/>
              </p:cNvPicPr>
              <p:nvPr/>
            </p:nvPicPr>
            <p:blipFill>
              <a:blip r:embed="rId3">
                <a:extLst/>
              </a:blip>
              <a:stretch>
                <a:fillRect/>
              </a:stretch>
            </p:blipFill>
            <p:spPr>
              <a:xfrm>
                <a:off x="7097827" y="2988364"/>
                <a:ext cx="833015" cy="978764"/>
              </a:xfrm>
              <a:prstGeom prst="rect">
                <a:avLst/>
              </a:prstGeom>
              <a:ln w="12700" cap="flat">
                <a:noFill/>
                <a:miter lim="400000"/>
              </a:ln>
              <a:effectLst/>
            </p:spPr>
          </p:pic>
          <p:sp>
            <p:nvSpPr>
              <p:cNvPr id="459" name="TextBox 19"/>
              <p:cNvSpPr txBox="1"/>
              <p:nvPr/>
            </p:nvSpPr>
            <p:spPr>
              <a:xfrm>
                <a:off x="3483512" y="3401502"/>
                <a:ext cx="440603" cy="5036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0</a:t>
                </a:r>
              </a:p>
            </p:txBody>
          </p:sp>
          <p:sp>
            <p:nvSpPr>
              <p:cNvPr id="460" name="TextBox 20"/>
              <p:cNvSpPr txBox="1"/>
              <p:nvPr/>
            </p:nvSpPr>
            <p:spPr>
              <a:xfrm>
                <a:off x="2395775" y="3415274"/>
                <a:ext cx="550754" cy="5036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-1</a:t>
                </a:r>
              </a:p>
            </p:txBody>
          </p:sp>
          <p:sp>
            <p:nvSpPr>
              <p:cNvPr id="461" name="TextBox 21"/>
              <p:cNvSpPr txBox="1"/>
              <p:nvPr/>
            </p:nvSpPr>
            <p:spPr>
              <a:xfrm>
                <a:off x="4461099" y="3415274"/>
                <a:ext cx="550754" cy="5036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1</a:t>
                </a:r>
              </a:p>
            </p:txBody>
          </p:sp>
          <p:sp>
            <p:nvSpPr>
              <p:cNvPr id="462" name="TextBox 22"/>
              <p:cNvSpPr txBox="1"/>
              <p:nvPr/>
            </p:nvSpPr>
            <p:spPr>
              <a:xfrm>
                <a:off x="1390651" y="3387731"/>
                <a:ext cx="550754" cy="5036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-2</a:t>
                </a:r>
              </a:p>
            </p:txBody>
          </p:sp>
          <p:sp>
            <p:nvSpPr>
              <p:cNvPr id="463" name="TextBox 24"/>
              <p:cNvSpPr txBox="1"/>
              <p:nvPr/>
            </p:nvSpPr>
            <p:spPr>
              <a:xfrm>
                <a:off x="5466223" y="3429044"/>
                <a:ext cx="550754" cy="5036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2</a:t>
                </a:r>
              </a:p>
            </p:txBody>
          </p:sp>
          <p:sp>
            <p:nvSpPr>
              <p:cNvPr id="464" name="TextBox 25"/>
              <p:cNvSpPr txBox="1"/>
              <p:nvPr/>
            </p:nvSpPr>
            <p:spPr>
              <a:xfrm>
                <a:off x="0" y="3773327"/>
                <a:ext cx="8040994" cy="5036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2600"/>
                </a:lvl1pPr>
              </a:lstStyle>
              <a:p>
                <a:pPr/>
                <a:r>
                  <a:t>Đáp ứng biên độ-tần số của mạch lọc thông thấp thực tế</a:t>
                </a:r>
              </a:p>
            </p:txBody>
          </p:sp>
          <p:sp>
            <p:nvSpPr>
              <p:cNvPr id="465" name="TextBox 27"/>
              <p:cNvSpPr txBox="1"/>
              <p:nvPr/>
            </p:nvSpPr>
            <p:spPr>
              <a:xfrm>
                <a:off x="6402503" y="3456588"/>
                <a:ext cx="550754" cy="5036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3</a:t>
                </a:r>
              </a:p>
            </p:txBody>
          </p:sp>
        </p:grpSp>
        <p:pic>
          <p:nvPicPr>
            <p:cNvPr id="467" name="Object 15" descr="Object 15"/>
            <p:cNvPicPr>
              <a:picLocks noChangeAspect="1"/>
            </p:cNvPicPr>
            <p:nvPr/>
          </p:nvPicPr>
          <p:blipFill>
            <a:blip r:embed="rId4">
              <a:extLst/>
            </a:blip>
            <a:stretch>
              <a:fillRect/>
            </a:stretch>
          </p:blipFill>
          <p:spPr>
            <a:xfrm>
              <a:off x="1762409" y="0"/>
              <a:ext cx="748107" cy="573803"/>
            </a:xfrm>
            <a:prstGeom prst="rect">
              <a:avLst/>
            </a:prstGeom>
            <a:ln w="12700" cap="flat">
              <a:noFill/>
              <a:miter lim="400000"/>
            </a:ln>
            <a:effectLst/>
          </p:spPr>
        </p:pic>
      </p:grpSp>
      <p:grpSp>
        <p:nvGrpSpPr>
          <p:cNvPr id="471" name="Group 28"/>
          <p:cNvGrpSpPr/>
          <p:nvPr/>
        </p:nvGrpSpPr>
        <p:grpSpPr>
          <a:xfrm>
            <a:off x="1042541" y="445646"/>
            <a:ext cx="6515568" cy="1190626"/>
            <a:chOff x="0" y="0"/>
            <a:chExt cx="6515566" cy="1190625"/>
          </a:xfrm>
        </p:grpSpPr>
        <p:pic>
          <p:nvPicPr>
            <p:cNvPr id="469" name="Object 7" descr="Object 7"/>
            <p:cNvPicPr>
              <a:picLocks noChangeAspect="1"/>
            </p:cNvPicPr>
            <p:nvPr/>
          </p:nvPicPr>
          <p:blipFill>
            <a:blip r:embed="rId5">
              <a:extLst/>
            </a:blip>
            <a:stretch>
              <a:fillRect/>
            </a:stretch>
          </p:blipFill>
          <p:spPr>
            <a:xfrm>
              <a:off x="0" y="131381"/>
              <a:ext cx="742951" cy="381001"/>
            </a:xfrm>
            <a:prstGeom prst="rect">
              <a:avLst/>
            </a:prstGeom>
            <a:ln w="12700" cap="flat">
              <a:noFill/>
              <a:miter lim="400000"/>
            </a:ln>
            <a:effectLst/>
          </p:spPr>
        </p:pic>
        <p:pic>
          <p:nvPicPr>
            <p:cNvPr id="470" name="Object 8" descr="Object 8"/>
            <p:cNvPicPr>
              <a:picLocks noChangeAspect="1"/>
            </p:cNvPicPr>
            <p:nvPr/>
          </p:nvPicPr>
          <p:blipFill>
            <a:blip r:embed="rId6">
              <a:extLst/>
            </a:blip>
            <a:stretch>
              <a:fillRect/>
            </a:stretch>
          </p:blipFill>
          <p:spPr>
            <a:xfrm>
              <a:off x="2170579" y="0"/>
              <a:ext cx="4344988" cy="1190625"/>
            </a:xfrm>
            <a:prstGeom prst="rect">
              <a:avLst/>
            </a:prstGeom>
            <a:ln w="19050" cap="flat">
              <a:solidFill>
                <a:srgbClr val="CC3300"/>
              </a:solidFill>
              <a:prstDash val="solid"/>
              <a:miter lim="800000"/>
            </a:ln>
            <a:effectLst/>
          </p:spPr>
        </p:pic>
      </p:grpSp>
      <p:sp>
        <p:nvSpPr>
          <p:cNvPr id="472" name="Right Arrow 26"/>
          <p:cNvSpPr/>
          <p:nvPr/>
        </p:nvSpPr>
        <p:spPr>
          <a:xfrm>
            <a:off x="2397336" y="701141"/>
            <a:ext cx="457201" cy="152401"/>
          </a:xfrm>
          <a:prstGeom prst="rightArrow">
            <a:avLst>
              <a:gd name="adj1" fmla="val 50000"/>
              <a:gd name="adj2" fmla="val 50000"/>
            </a:avLst>
          </a:prstGeom>
          <a:solidFill>
            <a:srgbClr val="E90919"/>
          </a:solidFill>
          <a:ln w="12700">
            <a:solidFill>
              <a:srgbClr val="E90919"/>
            </a:solidFill>
          </a:ln>
        </p:spPr>
        <p:txBody>
          <a:bodyPr lIns="45719" rIns="45719" anchor="ctr"/>
          <a:lstStyle/>
          <a:p>
            <a:pPr algn="ctr">
              <a:defRPr>
                <a:solidFill>
                  <a:srgbClr val="FFFFFF"/>
                </a:solidFill>
              </a:defRPr>
            </a:pPr>
          </a:p>
        </p:txBody>
      </p:sp>
      <p:sp>
        <p:nvSpPr>
          <p:cNvPr id="473" name="Line"/>
          <p:cNvSpPr/>
          <p:nvPr/>
        </p:nvSpPr>
        <p:spPr>
          <a:xfrm flipH="1">
            <a:off x="4450491" y="1807047"/>
            <a:ext cx="391775" cy="1081785"/>
          </a:xfrm>
          <a:prstGeom prst="line">
            <a:avLst/>
          </a:prstGeom>
          <a:ln w="76200">
            <a:solidFill>
              <a:schemeClr val="accent1"/>
            </a:solidFill>
            <a:tailEnd type="triangle"/>
          </a:ln>
          <a:effectLst>
            <a:outerShdw sx="100000" sy="100000" kx="0" ky="0" algn="b" rotWithShape="0" blurRad="38100" dist="25400" dir="5400000">
              <a:srgbClr val="000000">
                <a:alpha val="50000"/>
              </a:srgbClr>
            </a:outerShdw>
          </a:effectLst>
        </p:spPr>
        <p:txBody>
          <a:bodyPr lIns="45719" rIns="45719"/>
          <a:lstStyle/>
          <a:p>
            <a:pPr/>
          </a:p>
        </p:txBody>
      </p:sp>
      <p:sp>
        <p:nvSpPr>
          <p:cNvPr id="474" name="(tại tần số bằng tần số cắt,…"/>
          <p:cNvSpPr txBox="1"/>
          <p:nvPr/>
        </p:nvSpPr>
        <p:spPr>
          <a:xfrm>
            <a:off x="5200006" y="1927556"/>
            <a:ext cx="4067176" cy="8277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74320" indent="-274320">
              <a:spcBef>
                <a:spcPts val="500"/>
              </a:spcBef>
              <a:buClr>
                <a:schemeClr val="accent1"/>
              </a:buClr>
              <a:buFont typeface="Wingdings 2"/>
              <a:defRPr i="1" sz="2400"/>
            </a:pPr>
            <a:r>
              <a:t>(tại tần số bằng tần số cắt, </a:t>
            </a:r>
          </a:p>
          <a:p>
            <a:pPr marL="274320" indent="-274320">
              <a:spcBef>
                <a:spcPts val="500"/>
              </a:spcBef>
              <a:buClr>
                <a:schemeClr val="accent1"/>
              </a:buClr>
              <a:buFont typeface="Wingdings 2"/>
              <a:defRPr i="1" sz="2400"/>
            </a:pPr>
            <a:r>
              <a:t>|K| giảm hay |K|</a:t>
            </a:r>
            <a:r>
              <a:rPr baseline="-5999"/>
              <a:t>dB</a:t>
            </a:r>
            <a:r>
              <a:t> giảm 3 dB)</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87" name="Group 31"/>
          <p:cNvGrpSpPr/>
          <p:nvPr/>
        </p:nvGrpSpPr>
        <p:grpSpPr>
          <a:xfrm>
            <a:off x="350440" y="1600918"/>
            <a:ext cx="8443120" cy="4727068"/>
            <a:chOff x="0" y="0"/>
            <a:chExt cx="8443118" cy="4727067"/>
          </a:xfrm>
        </p:grpSpPr>
        <p:grpSp>
          <p:nvGrpSpPr>
            <p:cNvPr id="485" name="Group 30"/>
            <p:cNvGrpSpPr/>
            <p:nvPr/>
          </p:nvGrpSpPr>
          <p:grpSpPr>
            <a:xfrm>
              <a:off x="0" y="236179"/>
              <a:ext cx="8443119" cy="4490889"/>
              <a:chOff x="0" y="0"/>
              <a:chExt cx="8443118" cy="4490887"/>
            </a:xfrm>
          </p:grpSpPr>
          <p:pic>
            <p:nvPicPr>
              <p:cNvPr id="476" name="Picture 13" descr="Picture 13"/>
              <p:cNvPicPr>
                <a:picLocks noChangeAspect="1"/>
              </p:cNvPicPr>
              <p:nvPr/>
            </p:nvPicPr>
            <p:blipFill>
              <a:blip r:embed="rId2">
                <a:extLst/>
              </a:blip>
              <a:stretch>
                <a:fillRect/>
              </a:stretch>
            </p:blipFill>
            <p:spPr>
              <a:xfrm>
                <a:off x="346977" y="0"/>
                <a:ext cx="7185327" cy="3933108"/>
              </a:xfrm>
              <a:prstGeom prst="rect">
                <a:avLst/>
              </a:prstGeom>
              <a:ln w="12700" cap="flat">
                <a:noFill/>
                <a:miter lim="400000"/>
              </a:ln>
              <a:effectLst/>
            </p:spPr>
          </p:pic>
          <p:pic>
            <p:nvPicPr>
              <p:cNvPr id="477" name="Object 14" descr="Object 14"/>
              <p:cNvPicPr>
                <a:picLocks noChangeAspect="1"/>
              </p:cNvPicPr>
              <p:nvPr/>
            </p:nvPicPr>
            <p:blipFill>
              <a:blip r:embed="rId3">
                <a:extLst/>
              </a:blip>
              <a:stretch>
                <a:fillRect/>
              </a:stretch>
            </p:blipFill>
            <p:spPr>
              <a:xfrm>
                <a:off x="7452784" y="3137810"/>
                <a:ext cx="874674" cy="1027711"/>
              </a:xfrm>
              <a:prstGeom prst="rect">
                <a:avLst/>
              </a:prstGeom>
              <a:ln w="12700" cap="flat">
                <a:noFill/>
                <a:miter lim="400000"/>
              </a:ln>
              <a:effectLst/>
            </p:spPr>
          </p:pic>
          <p:sp>
            <p:nvSpPr>
              <p:cNvPr id="478" name="TextBox 19"/>
              <p:cNvSpPr txBox="1"/>
              <p:nvPr/>
            </p:nvSpPr>
            <p:spPr>
              <a:xfrm>
                <a:off x="3657720" y="3571609"/>
                <a:ext cx="462638" cy="5288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0</a:t>
                </a:r>
              </a:p>
            </p:txBody>
          </p:sp>
          <p:sp>
            <p:nvSpPr>
              <p:cNvPr id="479" name="TextBox 20"/>
              <p:cNvSpPr txBox="1"/>
              <p:nvPr/>
            </p:nvSpPr>
            <p:spPr>
              <a:xfrm>
                <a:off x="2515586" y="3586069"/>
                <a:ext cx="578297" cy="5288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-1</a:t>
                </a:r>
              </a:p>
            </p:txBody>
          </p:sp>
          <p:sp>
            <p:nvSpPr>
              <p:cNvPr id="480" name="TextBox 21"/>
              <p:cNvSpPr txBox="1"/>
              <p:nvPr/>
            </p:nvSpPr>
            <p:spPr>
              <a:xfrm>
                <a:off x="4684195" y="3586069"/>
                <a:ext cx="578297" cy="5288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1</a:t>
                </a:r>
              </a:p>
            </p:txBody>
          </p:sp>
          <p:sp>
            <p:nvSpPr>
              <p:cNvPr id="481" name="TextBox 22"/>
              <p:cNvSpPr txBox="1"/>
              <p:nvPr/>
            </p:nvSpPr>
            <p:spPr>
              <a:xfrm>
                <a:off x="1460196" y="3557149"/>
                <a:ext cx="578297" cy="5288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-2</a:t>
                </a:r>
              </a:p>
            </p:txBody>
          </p:sp>
          <p:sp>
            <p:nvSpPr>
              <p:cNvPr id="482" name="TextBox 24"/>
              <p:cNvSpPr txBox="1"/>
              <p:nvPr/>
            </p:nvSpPr>
            <p:spPr>
              <a:xfrm>
                <a:off x="5739585" y="3600529"/>
                <a:ext cx="578297" cy="5288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2</a:t>
                </a:r>
              </a:p>
            </p:txBody>
          </p:sp>
          <p:sp>
            <p:nvSpPr>
              <p:cNvPr id="483" name="TextBox 25"/>
              <p:cNvSpPr txBox="1"/>
              <p:nvPr/>
            </p:nvSpPr>
            <p:spPr>
              <a:xfrm>
                <a:off x="0" y="3962029"/>
                <a:ext cx="8443119" cy="5288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2600"/>
                </a:lvl1pPr>
              </a:lstStyle>
              <a:p>
                <a:pPr/>
                <a:r>
                  <a:t>Đáp ứng biên độ-tần số của mạch lọc thông thấp thực tế</a:t>
                </a:r>
              </a:p>
            </p:txBody>
          </p:sp>
          <p:sp>
            <p:nvSpPr>
              <p:cNvPr id="484" name="TextBox 27"/>
              <p:cNvSpPr txBox="1"/>
              <p:nvPr/>
            </p:nvSpPr>
            <p:spPr>
              <a:xfrm>
                <a:off x="6722688" y="3629449"/>
                <a:ext cx="578297" cy="5288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3</a:t>
                </a:r>
              </a:p>
            </p:txBody>
          </p:sp>
        </p:grpSp>
        <p:pic>
          <p:nvPicPr>
            <p:cNvPr id="486" name="Object 15" descr="Object 15"/>
            <p:cNvPicPr>
              <a:picLocks noChangeAspect="1"/>
            </p:cNvPicPr>
            <p:nvPr/>
          </p:nvPicPr>
          <p:blipFill>
            <a:blip r:embed="rId4">
              <a:extLst/>
            </a:blip>
            <a:stretch>
              <a:fillRect/>
            </a:stretch>
          </p:blipFill>
          <p:spPr>
            <a:xfrm>
              <a:off x="1850546" y="0"/>
              <a:ext cx="785520" cy="602498"/>
            </a:xfrm>
            <a:prstGeom prst="rect">
              <a:avLst/>
            </a:prstGeom>
            <a:ln w="12700" cap="flat">
              <a:noFill/>
              <a:miter lim="400000"/>
            </a:ln>
            <a:effectLst/>
          </p:spPr>
        </p:pic>
      </p:grpSp>
      <p:pic>
        <p:nvPicPr>
          <p:cNvPr id="488" name="Object 9" descr="Object 9"/>
          <p:cNvPicPr>
            <a:picLocks noChangeAspect="1"/>
          </p:cNvPicPr>
          <p:nvPr/>
        </p:nvPicPr>
        <p:blipFill>
          <a:blip r:embed="rId5">
            <a:extLst/>
          </a:blip>
          <a:stretch>
            <a:fillRect/>
          </a:stretch>
        </p:blipFill>
        <p:spPr>
          <a:xfrm>
            <a:off x="862089" y="410698"/>
            <a:ext cx="954858" cy="323655"/>
          </a:xfrm>
          <a:prstGeom prst="rect">
            <a:avLst/>
          </a:prstGeom>
          <a:ln w="12700">
            <a:miter lim="400000"/>
          </a:ln>
        </p:spPr>
      </p:pic>
      <p:pic>
        <p:nvPicPr>
          <p:cNvPr id="489" name="Object 10" descr="Object 10"/>
          <p:cNvPicPr>
            <a:picLocks noChangeAspect="1"/>
          </p:cNvPicPr>
          <p:nvPr/>
        </p:nvPicPr>
        <p:blipFill>
          <a:blip r:embed="rId6">
            <a:extLst/>
          </a:blip>
          <a:stretch>
            <a:fillRect/>
          </a:stretch>
        </p:blipFill>
        <p:spPr>
          <a:xfrm>
            <a:off x="2576635" y="172872"/>
            <a:ext cx="1159354" cy="813159"/>
          </a:xfrm>
          <a:prstGeom prst="rect">
            <a:avLst/>
          </a:prstGeom>
          <a:ln w="12700">
            <a:miter lim="400000"/>
          </a:ln>
        </p:spPr>
      </p:pic>
      <p:pic>
        <p:nvPicPr>
          <p:cNvPr id="490" name="Object 11" descr="Object 11"/>
          <p:cNvPicPr>
            <a:picLocks noChangeAspect="1"/>
          </p:cNvPicPr>
          <p:nvPr/>
        </p:nvPicPr>
        <p:blipFill>
          <a:blip r:embed="rId7">
            <a:extLst/>
          </a:blip>
          <a:stretch>
            <a:fillRect/>
          </a:stretch>
        </p:blipFill>
        <p:spPr>
          <a:xfrm>
            <a:off x="5012928" y="226009"/>
            <a:ext cx="3487723" cy="706885"/>
          </a:xfrm>
          <a:prstGeom prst="rect">
            <a:avLst/>
          </a:prstGeom>
          <a:ln w="28575">
            <a:solidFill>
              <a:srgbClr val="CC3300"/>
            </a:solidFill>
            <a:miter/>
          </a:ln>
        </p:spPr>
      </p:pic>
      <p:sp>
        <p:nvSpPr>
          <p:cNvPr id="491" name="Right Arrow 15"/>
          <p:cNvSpPr/>
          <p:nvPr/>
        </p:nvSpPr>
        <p:spPr>
          <a:xfrm>
            <a:off x="4176814" y="503251"/>
            <a:ext cx="381001" cy="152401"/>
          </a:xfrm>
          <a:prstGeom prst="rightArrow">
            <a:avLst>
              <a:gd name="adj1" fmla="val 50000"/>
              <a:gd name="adj2" fmla="val 50000"/>
            </a:avLst>
          </a:prstGeom>
          <a:solidFill>
            <a:srgbClr val="E90919"/>
          </a:solidFill>
          <a:ln w="12700">
            <a:solidFill>
              <a:srgbClr val="E90919"/>
            </a:solidFill>
          </a:ln>
        </p:spPr>
        <p:txBody>
          <a:bodyPr lIns="45719" rIns="45719" anchor="ctr"/>
          <a:lstStyle/>
          <a:p>
            <a:pPr algn="ctr">
              <a:defRPr>
                <a:solidFill>
                  <a:srgbClr val="FFFFFF"/>
                </a:solidFill>
              </a:defRPr>
            </a:pPr>
          </a:p>
        </p:txBody>
      </p:sp>
      <p:sp>
        <p:nvSpPr>
          <p:cNvPr id="492" name="Right Arrow 15"/>
          <p:cNvSpPr/>
          <p:nvPr/>
        </p:nvSpPr>
        <p:spPr>
          <a:xfrm>
            <a:off x="1993590" y="503251"/>
            <a:ext cx="381001" cy="152401"/>
          </a:xfrm>
          <a:prstGeom prst="rightArrow">
            <a:avLst>
              <a:gd name="adj1" fmla="val 50000"/>
              <a:gd name="adj2" fmla="val 50000"/>
            </a:avLst>
          </a:prstGeom>
          <a:solidFill>
            <a:srgbClr val="E90919"/>
          </a:solidFill>
          <a:ln w="12700">
            <a:solidFill>
              <a:srgbClr val="E90919"/>
            </a:solidFill>
          </a:ln>
        </p:spPr>
        <p:txBody>
          <a:bodyPr lIns="45719" rIns="45719" anchor="ctr"/>
          <a:lstStyle/>
          <a:p>
            <a:pPr algn="ctr">
              <a:defRPr>
                <a:solidFill>
                  <a:srgbClr val="FFFFFF"/>
                </a:solidFill>
              </a:defRPr>
            </a:pPr>
          </a:p>
        </p:txBody>
      </p:sp>
      <p:sp>
        <p:nvSpPr>
          <p:cNvPr id="493" name="Line"/>
          <p:cNvSpPr/>
          <p:nvPr/>
        </p:nvSpPr>
        <p:spPr>
          <a:xfrm flipH="1">
            <a:off x="5544646" y="1152792"/>
            <a:ext cx="1643422" cy="2475637"/>
          </a:xfrm>
          <a:prstGeom prst="line">
            <a:avLst/>
          </a:prstGeom>
          <a:ln w="76200">
            <a:solidFill>
              <a:schemeClr val="accent1"/>
            </a:solidFill>
            <a:tailEnd type="triangle"/>
          </a:ln>
          <a:effectLst>
            <a:outerShdw sx="100000" sy="100000" kx="0" ky="0" algn="b" rotWithShape="0" blurRad="38100" dist="25400" dir="5400000">
              <a:srgbClr val="000000">
                <a:alpha val="50000"/>
              </a:srgbClr>
            </a:outerShdw>
          </a:effectLst>
        </p:spPr>
        <p:txBody>
          <a:bodyPr lIns="45719" rIns="45719"/>
          <a:lstStyle/>
          <a:p>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Title 1"/>
          <p:cNvSpPr txBox="1"/>
          <p:nvPr/>
        </p:nvSpPr>
        <p:spPr>
          <a:xfrm>
            <a:off x="914400" y="141278"/>
            <a:ext cx="7772400" cy="66676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lvl1pPr algn="ctr">
              <a:defRPr sz="4000">
                <a:solidFill>
                  <a:srgbClr val="0066CC"/>
                </a:solidFill>
              </a:defRPr>
            </a:lvl1pPr>
          </a:lstStyle>
          <a:p>
            <a:pPr/>
            <a:r>
              <a:t>Mạch lọc thông cao (HPF)</a:t>
            </a:r>
          </a:p>
        </p:txBody>
      </p:sp>
      <p:grpSp>
        <p:nvGrpSpPr>
          <p:cNvPr id="517" name="Group"/>
          <p:cNvGrpSpPr/>
          <p:nvPr/>
        </p:nvGrpSpPr>
        <p:grpSpPr>
          <a:xfrm>
            <a:off x="2392902" y="1704155"/>
            <a:ext cx="4815396" cy="3104766"/>
            <a:chOff x="0" y="0"/>
            <a:chExt cx="4815394" cy="3104765"/>
          </a:xfrm>
        </p:grpSpPr>
        <p:grpSp>
          <p:nvGrpSpPr>
            <p:cNvPr id="510" name="Group"/>
            <p:cNvGrpSpPr/>
            <p:nvPr/>
          </p:nvGrpSpPr>
          <p:grpSpPr>
            <a:xfrm>
              <a:off x="-1" y="-1"/>
              <a:ext cx="4815396" cy="2638656"/>
              <a:chOff x="0" y="0"/>
              <a:chExt cx="4815394" cy="2638654"/>
            </a:xfrm>
          </p:grpSpPr>
          <p:grpSp>
            <p:nvGrpSpPr>
              <p:cNvPr id="499" name="Group"/>
              <p:cNvGrpSpPr/>
              <p:nvPr/>
            </p:nvGrpSpPr>
            <p:grpSpPr>
              <a:xfrm>
                <a:off x="2378285" y="798437"/>
                <a:ext cx="707048" cy="1840218"/>
                <a:chOff x="0" y="0"/>
                <a:chExt cx="707047" cy="1840217"/>
              </a:xfrm>
            </p:grpSpPr>
            <p:sp>
              <p:nvSpPr>
                <p:cNvPr id="496" name="Rectangle"/>
                <p:cNvSpPr/>
                <p:nvPr/>
              </p:nvSpPr>
              <p:spPr>
                <a:xfrm>
                  <a:off x="0" y="212908"/>
                  <a:ext cx="707048" cy="1606788"/>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p>
              </p:txBody>
            </p:sp>
            <p:sp>
              <p:nvSpPr>
                <p:cNvPr id="497" name="Line"/>
                <p:cNvSpPr/>
                <p:nvPr/>
              </p:nvSpPr>
              <p:spPr>
                <a:xfrm flipH="1">
                  <a:off x="272495" y="0"/>
                  <a:ext cx="1" cy="1840218"/>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498" name="Rectangle"/>
                <p:cNvSpPr/>
                <p:nvPr/>
              </p:nvSpPr>
              <p:spPr>
                <a:xfrm>
                  <a:off x="34901" y="474240"/>
                  <a:ext cx="405385" cy="891737"/>
                </a:xfrm>
                <a:prstGeom prst="rect">
                  <a:avLst/>
                </a:prstGeom>
                <a:solidFill>
                  <a:srgbClr val="FF9300"/>
                </a:solidFill>
                <a:ln w="26425" cap="flat">
                  <a:solidFill>
                    <a:srgbClr val="629DD1"/>
                  </a:solidFill>
                  <a:prstDash val="solid"/>
                  <a:round/>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grpSp>
          <p:sp>
            <p:nvSpPr>
              <p:cNvPr id="500" name="Line"/>
              <p:cNvSpPr/>
              <p:nvPr/>
            </p:nvSpPr>
            <p:spPr>
              <a:xfrm>
                <a:off x="489847" y="815904"/>
                <a:ext cx="3345853"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nvGrpSpPr>
              <p:cNvPr id="504" name="Group"/>
              <p:cNvGrpSpPr/>
              <p:nvPr/>
            </p:nvGrpSpPr>
            <p:grpSpPr>
              <a:xfrm>
                <a:off x="1408136" y="458004"/>
                <a:ext cx="405385" cy="680866"/>
                <a:chOff x="0" y="0"/>
                <a:chExt cx="405383" cy="680864"/>
              </a:xfrm>
            </p:grpSpPr>
            <p:sp>
              <p:nvSpPr>
                <p:cNvPr id="501" name="Rectangle"/>
                <p:cNvSpPr/>
                <p:nvPr/>
              </p:nvSpPr>
              <p:spPr>
                <a:xfrm>
                  <a:off x="0" y="0"/>
                  <a:ext cx="405384" cy="680865"/>
                </a:xfrm>
                <a:prstGeom prst="rect">
                  <a:avLst/>
                </a:prstGeom>
                <a:solidFill>
                  <a:srgbClr val="FF9300"/>
                </a:solidFill>
                <a:ln w="12700" cap="flat">
                  <a:noFill/>
                  <a:miter lim="400000"/>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sp>
              <p:nvSpPr>
                <p:cNvPr id="502" name="Line"/>
                <p:cNvSpPr/>
                <p:nvPr/>
              </p:nvSpPr>
              <p:spPr>
                <a:xfrm flipV="1">
                  <a:off x="-1" y="22306"/>
                  <a:ext cx="2" cy="658559"/>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503" name="Line"/>
                <p:cNvSpPr/>
                <p:nvPr/>
              </p:nvSpPr>
              <p:spPr>
                <a:xfrm flipV="1">
                  <a:off x="405382" y="11153"/>
                  <a:ext cx="1" cy="658559"/>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505" name="C"/>
              <p:cNvSpPr txBox="1"/>
              <p:nvPr/>
            </p:nvSpPr>
            <p:spPr>
              <a:xfrm>
                <a:off x="795478" y="0"/>
                <a:ext cx="979696" cy="7228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a:latin typeface="Arial"/>
                    <a:ea typeface="Arial"/>
                    <a:cs typeface="Arial"/>
                    <a:sym typeface="Arial"/>
                  </a:defRPr>
                </a:lvl1pPr>
              </a:lstStyle>
              <a:p>
                <a:pPr/>
                <a:r>
                  <a:t>C</a:t>
                </a:r>
              </a:p>
            </p:txBody>
          </p:sp>
          <p:sp>
            <p:nvSpPr>
              <p:cNvPr id="506" name="Line"/>
              <p:cNvSpPr/>
              <p:nvPr/>
            </p:nvSpPr>
            <p:spPr>
              <a:xfrm>
                <a:off x="489847" y="2621187"/>
                <a:ext cx="3345853"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507" name="R"/>
              <p:cNvSpPr txBox="1"/>
              <p:nvPr/>
            </p:nvSpPr>
            <p:spPr>
              <a:xfrm>
                <a:off x="1672926" y="1621635"/>
                <a:ext cx="979696" cy="7228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a:latin typeface="Arial"/>
                    <a:ea typeface="Arial"/>
                    <a:cs typeface="Arial"/>
                    <a:sym typeface="Arial"/>
                  </a:defRPr>
                </a:lvl1pPr>
              </a:lstStyle>
              <a:p>
                <a:pPr/>
                <a:r>
                  <a:t>R</a:t>
                </a:r>
              </a:p>
            </p:txBody>
          </p:sp>
          <p:sp>
            <p:nvSpPr>
              <p:cNvPr id="508" name="vi"/>
              <p:cNvSpPr txBox="1"/>
              <p:nvPr/>
            </p:nvSpPr>
            <p:spPr>
              <a:xfrm>
                <a:off x="0" y="1501298"/>
                <a:ext cx="979695" cy="7228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v</a:t>
                </a:r>
                <a:r>
                  <a:rPr baseline="-5999" sz="1700"/>
                  <a:t>i</a:t>
                </a:r>
              </a:p>
            </p:txBody>
          </p:sp>
          <p:sp>
            <p:nvSpPr>
              <p:cNvPr id="509" name="vo"/>
              <p:cNvSpPr txBox="1"/>
              <p:nvPr/>
            </p:nvSpPr>
            <p:spPr>
              <a:xfrm>
                <a:off x="3835699" y="1501298"/>
                <a:ext cx="979696" cy="7228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v</a:t>
                </a:r>
                <a:r>
                  <a:rPr baseline="-5999" spc="-18"/>
                  <a:t>o</a:t>
                </a:r>
              </a:p>
            </p:txBody>
          </p:sp>
        </p:grpSp>
        <p:grpSp>
          <p:nvGrpSpPr>
            <p:cNvPr id="516" name="Group"/>
            <p:cNvGrpSpPr/>
            <p:nvPr/>
          </p:nvGrpSpPr>
          <p:grpSpPr>
            <a:xfrm>
              <a:off x="2390304" y="2429384"/>
              <a:ext cx="567622" cy="675382"/>
              <a:chOff x="0" y="0"/>
              <a:chExt cx="567621" cy="675380"/>
            </a:xfrm>
          </p:grpSpPr>
          <p:grpSp>
            <p:nvGrpSpPr>
              <p:cNvPr id="514" name="Group"/>
              <p:cNvGrpSpPr/>
              <p:nvPr/>
            </p:nvGrpSpPr>
            <p:grpSpPr>
              <a:xfrm>
                <a:off x="0" y="480464"/>
                <a:ext cx="567622" cy="194917"/>
                <a:chOff x="0" y="0"/>
                <a:chExt cx="567621" cy="194916"/>
              </a:xfrm>
            </p:grpSpPr>
            <p:sp>
              <p:nvSpPr>
                <p:cNvPr id="511" name="Line"/>
                <p:cNvSpPr/>
                <p:nvPr/>
              </p:nvSpPr>
              <p:spPr>
                <a:xfrm>
                  <a:off x="0" y="0"/>
                  <a:ext cx="567622" cy="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512" name="Line"/>
                <p:cNvSpPr/>
                <p:nvPr/>
              </p:nvSpPr>
              <p:spPr>
                <a:xfrm>
                  <a:off x="88976" y="98040"/>
                  <a:ext cx="389669"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513" name="Line"/>
                <p:cNvSpPr/>
                <p:nvPr/>
              </p:nvSpPr>
              <p:spPr>
                <a:xfrm>
                  <a:off x="186394" y="194916"/>
                  <a:ext cx="194835"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515" name="Line"/>
              <p:cNvSpPr/>
              <p:nvPr/>
            </p:nvSpPr>
            <p:spPr>
              <a:xfrm flipV="1">
                <a:off x="260380" y="0"/>
                <a:ext cx="1" cy="493255"/>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Content Placeholder 2"/>
          <p:cNvSpPr txBox="1"/>
          <p:nvPr>
            <p:ph type="body" idx="1"/>
          </p:nvPr>
        </p:nvSpPr>
        <p:spPr>
          <a:xfrm>
            <a:off x="228600" y="762000"/>
            <a:ext cx="8686800" cy="4343400"/>
          </a:xfrm>
          <a:prstGeom prst="rect">
            <a:avLst/>
          </a:prstGeom>
        </p:spPr>
        <p:txBody>
          <a:bodyPr/>
          <a:lstStyle/>
          <a:p>
            <a:pPr>
              <a:buChar char="➢"/>
              <a:defRPr sz="2400">
                <a:solidFill>
                  <a:srgbClr val="C00000"/>
                </a:solidFill>
              </a:defRPr>
            </a:pPr>
            <a:r>
              <a:t> </a:t>
            </a:r>
            <a:r>
              <a:rPr b="1" i="1"/>
              <a:t>Khái niệm</a:t>
            </a:r>
            <a:r>
              <a:t>: </a:t>
            </a:r>
            <a:r>
              <a:rPr>
                <a:solidFill>
                  <a:srgbClr val="000000"/>
                </a:solidFill>
              </a:rPr>
              <a:t>Cho qua các thành phần tần số lớn hơn </a:t>
            </a:r>
            <a:r>
              <a:rPr>
                <a:solidFill>
                  <a:srgbClr val="000000"/>
                </a:solidFill>
              </a:rPr>
              <a:t>ω</a:t>
            </a:r>
            <a:r>
              <a:rPr baseline="-25000">
                <a:solidFill>
                  <a:srgbClr val="000000"/>
                </a:solidFill>
              </a:rPr>
              <a:t>c</a:t>
            </a:r>
            <a:endParaRPr baseline="-25000"/>
          </a:p>
          <a:p>
            <a:pPr>
              <a:buSzTx/>
              <a:buFont typeface="Wingdings 2"/>
              <a:buNone/>
              <a:defRPr sz="1800"/>
            </a:pPr>
            <a:r>
              <a:t> </a:t>
            </a:r>
            <a:r>
              <a:rPr sz="2400"/>
              <a:t>Hệ số truyền đạt:</a:t>
            </a:r>
            <a:endParaRPr sz="2400"/>
          </a:p>
          <a:p>
            <a:pPr>
              <a:buSzTx/>
              <a:buFont typeface="Wingdings 2"/>
              <a:buNone/>
              <a:defRPr sz="1800"/>
            </a:pPr>
          </a:p>
          <a:p>
            <a:pPr>
              <a:buSzTx/>
              <a:buFont typeface="Wingdings 2"/>
              <a:buNone/>
              <a:defRPr sz="1800"/>
            </a:pPr>
          </a:p>
          <a:p>
            <a:pPr>
              <a:buSzTx/>
              <a:buFont typeface="Wingdings 2"/>
              <a:buNone/>
              <a:defRPr sz="1800"/>
            </a:pPr>
          </a:p>
          <a:p>
            <a:pPr>
              <a:buSzTx/>
              <a:buFont typeface="Wingdings 2"/>
              <a:buNone/>
              <a:defRPr sz="1800"/>
            </a:pPr>
          </a:p>
          <a:p>
            <a:pPr>
              <a:buSzTx/>
              <a:buFont typeface="Wingdings 2"/>
              <a:buNone/>
              <a:defRPr sz="1800"/>
            </a:pPr>
          </a:p>
          <a:p>
            <a:pPr>
              <a:buSzTx/>
              <a:buFont typeface="Wingdings 2"/>
              <a:buNone/>
              <a:defRPr sz="1800"/>
            </a:pPr>
          </a:p>
          <a:p>
            <a:pPr>
              <a:buSzTx/>
              <a:buFont typeface="Wingdings 2"/>
              <a:buNone/>
              <a:defRPr sz="1800"/>
            </a:pPr>
          </a:p>
          <a:p>
            <a:pPr>
              <a:buSzTx/>
              <a:buFont typeface="Wingdings 2"/>
              <a:buNone/>
              <a:defRPr sz="1800"/>
            </a:pPr>
          </a:p>
          <a:p>
            <a:pPr>
              <a:buSzTx/>
              <a:buFont typeface="Wingdings 2"/>
              <a:buNone/>
              <a:defRPr sz="2400"/>
            </a:pPr>
            <a:endParaRPr sz="1800"/>
          </a:p>
        </p:txBody>
      </p:sp>
      <p:pic>
        <p:nvPicPr>
          <p:cNvPr id="520" name="Object 4" descr="Object 4"/>
          <p:cNvPicPr>
            <a:picLocks noChangeAspect="1"/>
          </p:cNvPicPr>
          <p:nvPr/>
        </p:nvPicPr>
        <p:blipFill>
          <a:blip r:embed="rId2">
            <a:extLst/>
          </a:blip>
          <a:stretch>
            <a:fillRect/>
          </a:stretch>
        </p:blipFill>
        <p:spPr>
          <a:xfrm>
            <a:off x="7376543" y="4533756"/>
            <a:ext cx="990601" cy="654051"/>
          </a:xfrm>
          <a:prstGeom prst="rect">
            <a:avLst/>
          </a:prstGeom>
          <a:ln w="12700">
            <a:miter lim="400000"/>
          </a:ln>
        </p:spPr>
      </p:pic>
      <p:sp>
        <p:nvSpPr>
          <p:cNvPr id="521" name="Title 1"/>
          <p:cNvSpPr txBox="1"/>
          <p:nvPr/>
        </p:nvSpPr>
        <p:spPr>
          <a:xfrm>
            <a:off x="914400" y="141278"/>
            <a:ext cx="7772400" cy="66676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lvl1pPr algn="ctr">
              <a:defRPr sz="4000">
                <a:solidFill>
                  <a:srgbClr val="0066CC"/>
                </a:solidFill>
              </a:defRPr>
            </a:lvl1pPr>
          </a:lstStyle>
          <a:p>
            <a:pPr/>
            <a:r>
              <a:t>Mạch lọc thông cao (HPF)</a:t>
            </a:r>
          </a:p>
        </p:txBody>
      </p:sp>
      <p:grpSp>
        <p:nvGrpSpPr>
          <p:cNvPr id="524" name="Group 12"/>
          <p:cNvGrpSpPr/>
          <p:nvPr/>
        </p:nvGrpSpPr>
        <p:grpSpPr>
          <a:xfrm>
            <a:off x="60832" y="4437855"/>
            <a:ext cx="5410201" cy="1335089"/>
            <a:chOff x="0" y="0"/>
            <a:chExt cx="5410199" cy="1335087"/>
          </a:xfrm>
        </p:grpSpPr>
        <p:pic>
          <p:nvPicPr>
            <p:cNvPr id="522" name="Object 5" descr="Object 5"/>
            <p:cNvPicPr>
              <a:picLocks noChangeAspect="1"/>
            </p:cNvPicPr>
            <p:nvPr/>
          </p:nvPicPr>
          <p:blipFill>
            <a:blip r:embed="rId3">
              <a:extLst/>
            </a:blip>
            <a:stretch>
              <a:fillRect/>
            </a:stretch>
          </p:blipFill>
          <p:spPr>
            <a:xfrm>
              <a:off x="1042987" y="0"/>
              <a:ext cx="4367213" cy="1335088"/>
            </a:xfrm>
            <a:prstGeom prst="rect">
              <a:avLst/>
            </a:prstGeom>
            <a:ln w="28575" cap="flat">
              <a:solidFill>
                <a:srgbClr val="CC3300"/>
              </a:solidFill>
              <a:prstDash val="solid"/>
              <a:miter lim="800000"/>
            </a:ln>
            <a:effectLst/>
          </p:spPr>
        </p:pic>
        <p:sp>
          <p:nvSpPr>
            <p:cNvPr id="523" name="Right Arrow 11"/>
            <p:cNvSpPr/>
            <p:nvPr/>
          </p:nvSpPr>
          <p:spPr>
            <a:xfrm>
              <a:off x="-1" y="381000"/>
              <a:ext cx="762001" cy="685800"/>
            </a:xfrm>
            <a:prstGeom prst="rightArrow">
              <a:avLst>
                <a:gd name="adj1" fmla="val 50000"/>
                <a:gd name="adj2" fmla="val 50000"/>
              </a:avLst>
            </a:prstGeom>
            <a:solidFill>
              <a:schemeClr val="accent1"/>
            </a:solidFill>
            <a:ln w="12700" cap="flat">
              <a:solidFill>
                <a:srgbClr val="9A3511"/>
              </a:solidFill>
              <a:prstDash val="solid"/>
              <a:round/>
            </a:ln>
            <a:effectLst/>
          </p:spPr>
          <p:txBody>
            <a:bodyPr wrap="square" lIns="45719" tIns="45719" rIns="45719" bIns="45719" numCol="1" anchor="ctr">
              <a:noAutofit/>
            </a:bodyPr>
            <a:lstStyle/>
            <a:p>
              <a:pPr algn="ctr">
                <a:defRPr>
                  <a:solidFill>
                    <a:srgbClr val="FFFFFF"/>
                  </a:solidFill>
                </a:defRPr>
              </a:pPr>
            </a:p>
          </p:txBody>
        </p:sp>
      </p:grpSp>
      <p:grpSp>
        <p:nvGrpSpPr>
          <p:cNvPr id="528" name="Group 14"/>
          <p:cNvGrpSpPr/>
          <p:nvPr/>
        </p:nvGrpSpPr>
        <p:grpSpPr>
          <a:xfrm>
            <a:off x="457200" y="1676400"/>
            <a:ext cx="4902200" cy="2706689"/>
            <a:chOff x="0" y="0"/>
            <a:chExt cx="4902200" cy="2706688"/>
          </a:xfrm>
        </p:grpSpPr>
        <p:pic>
          <p:nvPicPr>
            <p:cNvPr id="525" name="Object 2" descr="Object 2"/>
            <p:cNvPicPr>
              <a:picLocks noChangeAspect="1"/>
            </p:cNvPicPr>
            <p:nvPr/>
          </p:nvPicPr>
          <p:blipFill>
            <a:blip r:embed="rId4">
              <a:extLst/>
            </a:blip>
            <a:stretch>
              <a:fillRect/>
            </a:stretch>
          </p:blipFill>
          <p:spPr>
            <a:xfrm>
              <a:off x="76200" y="0"/>
              <a:ext cx="4511675" cy="709614"/>
            </a:xfrm>
            <a:prstGeom prst="rect">
              <a:avLst/>
            </a:prstGeom>
            <a:ln w="19050" cap="flat">
              <a:solidFill>
                <a:srgbClr val="CC3300"/>
              </a:solidFill>
              <a:prstDash val="solid"/>
              <a:miter lim="800000"/>
            </a:ln>
            <a:effectLst/>
          </p:spPr>
        </p:pic>
        <p:pic>
          <p:nvPicPr>
            <p:cNvPr id="526" name="Object 3" descr="Object 3"/>
            <p:cNvPicPr>
              <a:picLocks noChangeAspect="1"/>
            </p:cNvPicPr>
            <p:nvPr/>
          </p:nvPicPr>
          <p:blipFill>
            <a:blip r:embed="rId5">
              <a:extLst/>
            </a:blip>
            <a:stretch>
              <a:fillRect/>
            </a:stretch>
          </p:blipFill>
          <p:spPr>
            <a:xfrm>
              <a:off x="0" y="1371600"/>
              <a:ext cx="4902200" cy="1335089"/>
            </a:xfrm>
            <a:prstGeom prst="rect">
              <a:avLst/>
            </a:prstGeom>
            <a:ln w="28575" cap="flat">
              <a:solidFill>
                <a:srgbClr val="FF3300"/>
              </a:solidFill>
              <a:prstDash val="solid"/>
              <a:miter lim="800000"/>
            </a:ln>
            <a:effectLst/>
          </p:spPr>
        </p:pic>
        <p:sp>
          <p:nvSpPr>
            <p:cNvPr id="527" name="Down Arrow 13"/>
            <p:cNvSpPr/>
            <p:nvPr/>
          </p:nvSpPr>
          <p:spPr>
            <a:xfrm>
              <a:off x="2057400" y="838200"/>
              <a:ext cx="609600" cy="381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0" y="10800"/>
                  </a:lnTo>
                  <a:lnTo>
                    <a:pt x="5400" y="0"/>
                  </a:lnTo>
                  <a:lnTo>
                    <a:pt x="16200" y="0"/>
                  </a:lnTo>
                  <a:lnTo>
                    <a:pt x="16200" y="10800"/>
                  </a:lnTo>
                  <a:lnTo>
                    <a:pt x="21600" y="10800"/>
                  </a:lnTo>
                  <a:lnTo>
                    <a:pt x="10800" y="21600"/>
                  </a:lnTo>
                  <a:close/>
                </a:path>
              </a:pathLst>
            </a:custGeom>
            <a:solidFill>
              <a:schemeClr val="accent1"/>
            </a:solidFill>
            <a:ln w="12700" cap="flat">
              <a:solidFill>
                <a:srgbClr val="9A3511"/>
              </a:solidFill>
              <a:prstDash val="solid"/>
              <a:round/>
            </a:ln>
            <a:effectLst/>
          </p:spPr>
          <p:txBody>
            <a:bodyPr wrap="square" lIns="45719" tIns="45719" rIns="45719" bIns="45719" numCol="1" anchor="ctr">
              <a:noAutofit/>
            </a:bodyPr>
            <a:lstStyle/>
            <a:p>
              <a:pPr algn="ctr">
                <a:defRPr>
                  <a:solidFill>
                    <a:srgbClr val="FFFFFF"/>
                  </a:solidFill>
                </a:defRPr>
              </a:pPr>
            </a:p>
          </p:txBody>
        </p:sp>
      </p:grpSp>
      <p:grpSp>
        <p:nvGrpSpPr>
          <p:cNvPr id="543" name="Group"/>
          <p:cNvGrpSpPr/>
          <p:nvPr/>
        </p:nvGrpSpPr>
        <p:grpSpPr>
          <a:xfrm>
            <a:off x="6073090" y="1759467"/>
            <a:ext cx="2842310" cy="1995897"/>
            <a:chOff x="0" y="0"/>
            <a:chExt cx="2842309" cy="1995895"/>
          </a:xfrm>
        </p:grpSpPr>
        <p:grpSp>
          <p:nvGrpSpPr>
            <p:cNvPr id="532" name="Group"/>
            <p:cNvGrpSpPr/>
            <p:nvPr/>
          </p:nvGrpSpPr>
          <p:grpSpPr>
            <a:xfrm>
              <a:off x="1403794" y="603943"/>
              <a:ext cx="417339" cy="1391953"/>
              <a:chOff x="0" y="0"/>
              <a:chExt cx="417337" cy="1391952"/>
            </a:xfrm>
          </p:grpSpPr>
          <p:sp>
            <p:nvSpPr>
              <p:cNvPr id="529" name="Rectangle"/>
              <p:cNvSpPr/>
              <p:nvPr/>
            </p:nvSpPr>
            <p:spPr>
              <a:xfrm>
                <a:off x="0" y="161045"/>
                <a:ext cx="417338" cy="1215385"/>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p>
            </p:txBody>
          </p:sp>
          <p:sp>
            <p:nvSpPr>
              <p:cNvPr id="530" name="Line"/>
              <p:cNvSpPr/>
              <p:nvPr/>
            </p:nvSpPr>
            <p:spPr>
              <a:xfrm flipH="1">
                <a:off x="160841" y="0"/>
                <a:ext cx="1" cy="1391953"/>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531" name="Rectangle"/>
              <p:cNvSpPr/>
              <p:nvPr/>
            </p:nvSpPr>
            <p:spPr>
              <a:xfrm>
                <a:off x="20601" y="358718"/>
                <a:ext cx="239280" cy="674516"/>
              </a:xfrm>
              <a:prstGeom prst="rect">
                <a:avLst/>
              </a:prstGeom>
              <a:solidFill>
                <a:srgbClr val="FF9300"/>
              </a:solidFill>
              <a:ln w="26425" cap="flat">
                <a:solidFill>
                  <a:srgbClr val="629DD1"/>
                </a:solidFill>
                <a:prstDash val="solid"/>
                <a:round/>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grpSp>
        <p:sp>
          <p:nvSpPr>
            <p:cNvPr id="533" name="Line"/>
            <p:cNvSpPr/>
            <p:nvPr/>
          </p:nvSpPr>
          <p:spPr>
            <a:xfrm>
              <a:off x="289134" y="617155"/>
              <a:ext cx="1974907"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nvGrpSpPr>
            <p:cNvPr id="537" name="Group"/>
            <p:cNvGrpSpPr/>
            <p:nvPr/>
          </p:nvGrpSpPr>
          <p:grpSpPr>
            <a:xfrm>
              <a:off x="831159" y="346437"/>
              <a:ext cx="239281" cy="515012"/>
              <a:chOff x="0" y="0"/>
              <a:chExt cx="239279" cy="515010"/>
            </a:xfrm>
          </p:grpSpPr>
          <p:sp>
            <p:nvSpPr>
              <p:cNvPr id="534" name="Rectangle"/>
              <p:cNvSpPr/>
              <p:nvPr/>
            </p:nvSpPr>
            <p:spPr>
              <a:xfrm>
                <a:off x="0" y="0"/>
                <a:ext cx="239280" cy="515011"/>
              </a:xfrm>
              <a:prstGeom prst="rect">
                <a:avLst/>
              </a:prstGeom>
              <a:solidFill>
                <a:srgbClr val="FF9300"/>
              </a:solidFill>
              <a:ln w="12700" cap="flat">
                <a:noFill/>
                <a:miter lim="400000"/>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sp>
            <p:nvSpPr>
              <p:cNvPr id="535" name="Line"/>
              <p:cNvSpPr/>
              <p:nvPr/>
            </p:nvSpPr>
            <p:spPr>
              <a:xfrm flipV="1">
                <a:off x="0" y="16872"/>
                <a:ext cx="1" cy="498139"/>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536" name="Line"/>
              <p:cNvSpPr/>
              <p:nvPr/>
            </p:nvSpPr>
            <p:spPr>
              <a:xfrm flipV="1">
                <a:off x="239279" y="8436"/>
                <a:ext cx="1" cy="498138"/>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538" name="C"/>
            <p:cNvSpPr txBox="1"/>
            <p:nvPr/>
          </p:nvSpPr>
          <p:spPr>
            <a:xfrm>
              <a:off x="469535" y="0"/>
              <a:ext cx="578270" cy="5467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a:latin typeface="Arial"/>
                  <a:ea typeface="Arial"/>
                  <a:cs typeface="Arial"/>
                  <a:sym typeface="Arial"/>
                </a:defRPr>
              </a:lvl1pPr>
            </a:lstStyle>
            <a:p>
              <a:pPr/>
              <a:r>
                <a:t>C</a:t>
              </a:r>
            </a:p>
          </p:txBody>
        </p:sp>
        <p:sp>
          <p:nvSpPr>
            <p:cNvPr id="539" name="Line"/>
            <p:cNvSpPr/>
            <p:nvPr/>
          </p:nvSpPr>
          <p:spPr>
            <a:xfrm>
              <a:off x="289134" y="1982683"/>
              <a:ext cx="1974907"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540" name="R"/>
            <p:cNvSpPr txBox="1"/>
            <p:nvPr/>
          </p:nvSpPr>
          <p:spPr>
            <a:xfrm>
              <a:off x="987452" y="1226615"/>
              <a:ext cx="578271" cy="5467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a:latin typeface="Arial"/>
                  <a:ea typeface="Arial"/>
                  <a:cs typeface="Arial"/>
                  <a:sym typeface="Arial"/>
                </a:defRPr>
              </a:lvl1pPr>
            </a:lstStyle>
            <a:p>
              <a:pPr/>
              <a:r>
                <a:t>R</a:t>
              </a:r>
            </a:p>
          </p:txBody>
        </p:sp>
        <p:sp>
          <p:nvSpPr>
            <p:cNvPr id="541" name="vi"/>
            <p:cNvSpPr txBox="1"/>
            <p:nvPr/>
          </p:nvSpPr>
          <p:spPr>
            <a:xfrm>
              <a:off x="0" y="1135592"/>
              <a:ext cx="578270" cy="5467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v</a:t>
              </a:r>
              <a:r>
                <a:rPr baseline="-5999" sz="1700"/>
                <a:t>i</a:t>
              </a:r>
            </a:p>
          </p:txBody>
        </p:sp>
        <p:sp>
          <p:nvSpPr>
            <p:cNvPr id="542" name="vo"/>
            <p:cNvSpPr txBox="1"/>
            <p:nvPr/>
          </p:nvSpPr>
          <p:spPr>
            <a:xfrm>
              <a:off x="2264040" y="1135592"/>
              <a:ext cx="578270" cy="5467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v</a:t>
              </a:r>
              <a:r>
                <a:rPr baseline="-5999" spc="-18"/>
                <a:t>o</a:t>
              </a:r>
            </a:p>
          </p:txBody>
        </p:sp>
      </p:grpSp>
      <p:sp>
        <p:nvSpPr>
          <p:cNvPr id="544" name="Trong đó:                 được gọi là tần số cắt"/>
          <p:cNvSpPr txBox="1"/>
          <p:nvPr/>
        </p:nvSpPr>
        <p:spPr>
          <a:xfrm>
            <a:off x="5938765" y="4723253"/>
            <a:ext cx="2976635" cy="7642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274320" indent="-274320">
              <a:spcBef>
                <a:spcPts val="500"/>
              </a:spcBef>
              <a:buClr>
                <a:schemeClr val="accent1"/>
              </a:buClr>
              <a:buFont typeface="Wingdings 2"/>
              <a:defRPr sz="2400"/>
            </a:lvl1pPr>
          </a:lstStyle>
          <a:p>
            <a:pPr/>
            <a:r>
              <a:t>Trong đó:                 được gọi là tần số cắt</a:t>
            </a:r>
          </a:p>
        </p:txBody>
      </p:sp>
      <p:grpSp>
        <p:nvGrpSpPr>
          <p:cNvPr id="550" name="Group"/>
          <p:cNvGrpSpPr/>
          <p:nvPr/>
        </p:nvGrpSpPr>
        <p:grpSpPr>
          <a:xfrm>
            <a:off x="7483978" y="3597069"/>
            <a:ext cx="335043" cy="510864"/>
            <a:chOff x="0" y="0"/>
            <a:chExt cx="335041" cy="510862"/>
          </a:xfrm>
        </p:grpSpPr>
        <p:grpSp>
          <p:nvGrpSpPr>
            <p:cNvPr id="548" name="Group"/>
            <p:cNvGrpSpPr/>
            <p:nvPr/>
          </p:nvGrpSpPr>
          <p:grpSpPr>
            <a:xfrm>
              <a:off x="0" y="363426"/>
              <a:ext cx="335042" cy="147437"/>
              <a:chOff x="0" y="0"/>
              <a:chExt cx="335041" cy="147435"/>
            </a:xfrm>
          </p:grpSpPr>
          <p:sp>
            <p:nvSpPr>
              <p:cNvPr id="545" name="Line"/>
              <p:cNvSpPr/>
              <p:nvPr/>
            </p:nvSpPr>
            <p:spPr>
              <a:xfrm>
                <a:off x="0" y="0"/>
                <a:ext cx="335042" cy="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546" name="Line"/>
              <p:cNvSpPr/>
              <p:nvPr/>
            </p:nvSpPr>
            <p:spPr>
              <a:xfrm>
                <a:off x="52518" y="74158"/>
                <a:ext cx="230005"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547" name="Line"/>
              <p:cNvSpPr/>
              <p:nvPr/>
            </p:nvSpPr>
            <p:spPr>
              <a:xfrm>
                <a:off x="110020" y="147435"/>
                <a:ext cx="115002"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549" name="Line"/>
            <p:cNvSpPr/>
            <p:nvPr/>
          </p:nvSpPr>
          <p:spPr>
            <a:xfrm flipV="1">
              <a:off x="153691" y="0"/>
              <a:ext cx="1" cy="37310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551" name="(tại tần số bằng tần số cắt, |K| giảm        hay |K|dB giảm 3 dB)"/>
          <p:cNvSpPr txBox="1"/>
          <p:nvPr/>
        </p:nvSpPr>
        <p:spPr>
          <a:xfrm>
            <a:off x="457200" y="6150770"/>
            <a:ext cx="7649826" cy="42139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274320" indent="-274320">
              <a:spcBef>
                <a:spcPts val="500"/>
              </a:spcBef>
              <a:buClr>
                <a:schemeClr val="accent1"/>
              </a:buClr>
              <a:buFont typeface="Wingdings 2"/>
              <a:defRPr i="1" sz="2400"/>
            </a:pPr>
            <a:r>
              <a:t>(tại tần số bằng tần số cắt, |K| giảm        hay |K|</a:t>
            </a:r>
            <a:r>
              <a:rPr baseline="-5999"/>
              <a:t>dB</a:t>
            </a:r>
            <a:r>
              <a:t> giảm 3 dB)</a:t>
            </a:r>
          </a:p>
        </p:txBody>
      </p:sp>
      <p:pic>
        <p:nvPicPr>
          <p:cNvPr id="552" name="Image" descr="Image"/>
          <p:cNvPicPr>
            <a:picLocks noChangeAspect="1"/>
          </p:cNvPicPr>
          <p:nvPr/>
        </p:nvPicPr>
        <p:blipFill>
          <a:blip r:embed="rId6">
            <a:extLst/>
          </a:blip>
          <a:stretch>
            <a:fillRect/>
          </a:stretch>
        </p:blipFill>
        <p:spPr>
          <a:xfrm>
            <a:off x="4995665" y="6150770"/>
            <a:ext cx="363736" cy="29257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66" name="Group 30"/>
          <p:cNvGrpSpPr/>
          <p:nvPr/>
        </p:nvGrpSpPr>
        <p:grpSpPr>
          <a:xfrm>
            <a:off x="872548" y="576654"/>
            <a:ext cx="7664171" cy="4379691"/>
            <a:chOff x="0" y="0"/>
            <a:chExt cx="7664170" cy="4379689"/>
          </a:xfrm>
        </p:grpSpPr>
        <p:grpSp>
          <p:nvGrpSpPr>
            <p:cNvPr id="564" name="Group 28"/>
            <p:cNvGrpSpPr/>
            <p:nvPr/>
          </p:nvGrpSpPr>
          <p:grpSpPr>
            <a:xfrm>
              <a:off x="0" y="68893"/>
              <a:ext cx="7664171" cy="4310797"/>
              <a:chOff x="0" y="0"/>
              <a:chExt cx="7664170" cy="4310796"/>
            </a:xfrm>
          </p:grpSpPr>
          <p:grpSp>
            <p:nvGrpSpPr>
              <p:cNvPr id="562" name="Group 26"/>
              <p:cNvGrpSpPr/>
              <p:nvPr/>
            </p:nvGrpSpPr>
            <p:grpSpPr>
              <a:xfrm>
                <a:off x="194491" y="0"/>
                <a:ext cx="7469680" cy="3958225"/>
                <a:chOff x="0" y="0"/>
                <a:chExt cx="7469678" cy="3958224"/>
              </a:xfrm>
            </p:grpSpPr>
            <p:pic>
              <p:nvPicPr>
                <p:cNvPr id="554" name="Picture 11" descr="Picture 11"/>
                <p:cNvPicPr>
                  <a:picLocks noChangeAspect="1"/>
                </p:cNvPicPr>
                <p:nvPr/>
              </p:nvPicPr>
              <p:blipFill>
                <a:blip r:embed="rId2">
                  <a:extLst/>
                </a:blip>
                <a:stretch>
                  <a:fillRect/>
                </a:stretch>
              </p:blipFill>
              <p:spPr>
                <a:xfrm>
                  <a:off x="0" y="0"/>
                  <a:ext cx="7414978" cy="3805347"/>
                </a:xfrm>
                <a:prstGeom prst="rect">
                  <a:avLst/>
                </a:prstGeom>
                <a:ln w="12700" cap="flat">
                  <a:noFill/>
                  <a:miter lim="400000"/>
                </a:ln>
                <a:effectLst/>
              </p:spPr>
            </p:pic>
            <p:pic>
              <p:nvPicPr>
                <p:cNvPr id="555" name="Object 12" descr="Object 12"/>
                <p:cNvPicPr>
                  <a:picLocks noChangeAspect="1"/>
                </p:cNvPicPr>
                <p:nvPr/>
              </p:nvPicPr>
              <p:blipFill>
                <a:blip r:embed="rId3">
                  <a:extLst/>
                </a:blip>
                <a:stretch>
                  <a:fillRect/>
                </a:stretch>
              </p:blipFill>
              <p:spPr>
                <a:xfrm>
                  <a:off x="6843659" y="3124518"/>
                  <a:ext cx="626020" cy="735539"/>
                </a:xfrm>
                <a:prstGeom prst="rect">
                  <a:avLst/>
                </a:prstGeom>
                <a:ln w="12700" cap="flat">
                  <a:noFill/>
                  <a:miter lim="400000"/>
                </a:ln>
                <a:effectLst/>
              </p:spPr>
            </p:pic>
            <p:sp>
              <p:nvSpPr>
                <p:cNvPr id="556" name="TextBox 20"/>
                <p:cNvSpPr txBox="1"/>
                <p:nvPr/>
              </p:nvSpPr>
              <p:spPr>
                <a:xfrm>
                  <a:off x="4181561" y="3489247"/>
                  <a:ext cx="388983" cy="444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0</a:t>
                  </a:r>
                </a:p>
              </p:txBody>
            </p:sp>
            <p:sp>
              <p:nvSpPr>
                <p:cNvPr id="557" name="TextBox 21"/>
                <p:cNvSpPr txBox="1"/>
                <p:nvPr/>
              </p:nvSpPr>
              <p:spPr>
                <a:xfrm>
                  <a:off x="3087547" y="3501405"/>
                  <a:ext cx="486229" cy="444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-1</a:t>
                  </a:r>
                </a:p>
              </p:txBody>
            </p:sp>
            <p:sp>
              <p:nvSpPr>
                <p:cNvPr id="558" name="TextBox 22"/>
                <p:cNvSpPr txBox="1"/>
                <p:nvPr/>
              </p:nvSpPr>
              <p:spPr>
                <a:xfrm>
                  <a:off x="5154017" y="3501405"/>
                  <a:ext cx="486229" cy="444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1</a:t>
                  </a:r>
                </a:p>
              </p:txBody>
            </p:sp>
            <p:sp>
              <p:nvSpPr>
                <p:cNvPr id="559" name="TextBox 23"/>
                <p:cNvSpPr txBox="1"/>
                <p:nvPr/>
              </p:nvSpPr>
              <p:spPr>
                <a:xfrm>
                  <a:off x="2054313" y="3477090"/>
                  <a:ext cx="486229" cy="444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-2</a:t>
                  </a:r>
                </a:p>
              </p:txBody>
            </p:sp>
            <p:sp>
              <p:nvSpPr>
                <p:cNvPr id="560" name="TextBox 24"/>
                <p:cNvSpPr txBox="1"/>
                <p:nvPr/>
              </p:nvSpPr>
              <p:spPr>
                <a:xfrm>
                  <a:off x="1069701" y="3477090"/>
                  <a:ext cx="486229" cy="444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-3</a:t>
                  </a:r>
                </a:p>
              </p:txBody>
            </p:sp>
            <p:sp>
              <p:nvSpPr>
                <p:cNvPr id="561" name="TextBox 25"/>
                <p:cNvSpPr txBox="1"/>
                <p:nvPr/>
              </p:nvSpPr>
              <p:spPr>
                <a:xfrm>
                  <a:off x="6187251" y="3513563"/>
                  <a:ext cx="486229" cy="444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2</a:t>
                  </a:r>
                </a:p>
              </p:txBody>
            </p:sp>
          </p:grpSp>
          <p:sp>
            <p:nvSpPr>
              <p:cNvPr id="563" name="TextBox 27"/>
              <p:cNvSpPr txBox="1"/>
              <p:nvPr/>
            </p:nvSpPr>
            <p:spPr>
              <a:xfrm>
                <a:off x="0" y="3866134"/>
                <a:ext cx="7560847" cy="444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2600"/>
                </a:lvl1pPr>
              </a:lstStyle>
              <a:p>
                <a:pPr/>
                <a:r>
                  <a:t>Đáp ứng biên độ-tần số của mạch lọc thông cao thực tế</a:t>
                </a:r>
              </a:p>
            </p:txBody>
          </p:sp>
        </p:grpSp>
        <p:pic>
          <p:nvPicPr>
            <p:cNvPr id="565" name="Object 13" descr="Object 13"/>
            <p:cNvPicPr>
              <a:picLocks noChangeAspect="1"/>
            </p:cNvPicPr>
            <p:nvPr/>
          </p:nvPicPr>
          <p:blipFill>
            <a:blip r:embed="rId4">
              <a:extLst/>
            </a:blip>
            <a:stretch>
              <a:fillRect/>
            </a:stretch>
          </p:blipFill>
          <p:spPr>
            <a:xfrm>
              <a:off x="1612656" y="0"/>
              <a:ext cx="721239" cy="557292"/>
            </a:xfrm>
            <a:prstGeom prst="rect">
              <a:avLst/>
            </a:prstGeom>
            <a:ln w="12700" cap="flat">
              <a:noFill/>
              <a:miter lim="400000"/>
            </a:ln>
            <a:effectLst/>
          </p:spPr>
        </p:pic>
      </p:grpSp>
      <p:pic>
        <p:nvPicPr>
          <p:cNvPr id="567" name="Object 2" descr="Object 2"/>
          <p:cNvPicPr>
            <a:picLocks noChangeAspect="1"/>
          </p:cNvPicPr>
          <p:nvPr/>
        </p:nvPicPr>
        <p:blipFill>
          <a:blip r:embed="rId5">
            <a:extLst/>
          </a:blip>
          <a:stretch>
            <a:fillRect/>
          </a:stretch>
        </p:blipFill>
        <p:spPr>
          <a:xfrm>
            <a:off x="1045135" y="5561298"/>
            <a:ext cx="800101" cy="549276"/>
          </a:xfrm>
          <a:prstGeom prst="rect">
            <a:avLst/>
          </a:prstGeom>
          <a:ln w="12700">
            <a:miter lim="400000"/>
          </a:ln>
        </p:spPr>
      </p:pic>
      <p:pic>
        <p:nvPicPr>
          <p:cNvPr id="568" name="Object 3" descr="Object 3"/>
          <p:cNvPicPr>
            <a:picLocks noChangeAspect="1"/>
          </p:cNvPicPr>
          <p:nvPr/>
        </p:nvPicPr>
        <p:blipFill>
          <a:blip r:embed="rId6">
            <a:extLst/>
          </a:blip>
          <a:stretch>
            <a:fillRect/>
          </a:stretch>
        </p:blipFill>
        <p:spPr>
          <a:xfrm>
            <a:off x="2529914" y="5411986"/>
            <a:ext cx="1143001" cy="862013"/>
          </a:xfrm>
          <a:prstGeom prst="rect">
            <a:avLst/>
          </a:prstGeom>
          <a:ln w="12700">
            <a:miter lim="400000"/>
          </a:ln>
        </p:spPr>
      </p:pic>
      <p:pic>
        <p:nvPicPr>
          <p:cNvPr id="569" name="Object 5" descr="Object 5"/>
          <p:cNvPicPr>
            <a:picLocks noChangeAspect="1"/>
          </p:cNvPicPr>
          <p:nvPr/>
        </p:nvPicPr>
        <p:blipFill>
          <a:blip r:embed="rId7">
            <a:extLst/>
          </a:blip>
          <a:stretch>
            <a:fillRect/>
          </a:stretch>
        </p:blipFill>
        <p:spPr>
          <a:xfrm>
            <a:off x="4434914" y="5488186"/>
            <a:ext cx="3252789" cy="696914"/>
          </a:xfrm>
          <a:prstGeom prst="rect">
            <a:avLst/>
          </a:prstGeom>
          <a:ln w="19050">
            <a:solidFill>
              <a:srgbClr val="CC3300"/>
            </a:solidFill>
            <a:miter/>
          </a:ln>
        </p:spPr>
      </p:pic>
      <p:sp>
        <p:nvSpPr>
          <p:cNvPr id="570" name="Left-Right Arrow 24"/>
          <p:cNvSpPr/>
          <p:nvPr/>
        </p:nvSpPr>
        <p:spPr>
          <a:xfrm>
            <a:off x="1920314" y="5792986"/>
            <a:ext cx="381001" cy="152401"/>
          </a:xfrm>
          <a:prstGeom prst="leftRightArrow">
            <a:avLst>
              <a:gd name="adj1" fmla="val 50000"/>
              <a:gd name="adj2" fmla="val 50000"/>
            </a:avLst>
          </a:prstGeom>
          <a:solidFill>
            <a:schemeClr val="accent1"/>
          </a:solidFill>
          <a:ln w="12700">
            <a:solidFill>
              <a:srgbClr val="9A3511"/>
            </a:solidFill>
          </a:ln>
        </p:spPr>
        <p:txBody>
          <a:bodyPr lIns="45719" rIns="45719" anchor="ctr"/>
          <a:lstStyle/>
          <a:p>
            <a:pPr algn="ctr">
              <a:defRPr>
                <a:solidFill>
                  <a:srgbClr val="FFFFFF"/>
                </a:solidFill>
              </a:defRPr>
            </a:pPr>
          </a:p>
        </p:txBody>
      </p:sp>
      <p:sp>
        <p:nvSpPr>
          <p:cNvPr id="571" name="Line"/>
          <p:cNvSpPr/>
          <p:nvPr/>
        </p:nvSpPr>
        <p:spPr>
          <a:xfrm flipH="1" flipV="1">
            <a:off x="3684200" y="3204050"/>
            <a:ext cx="1770629" cy="2203987"/>
          </a:xfrm>
          <a:prstGeom prst="line">
            <a:avLst/>
          </a:prstGeom>
          <a:ln w="76200">
            <a:solidFill>
              <a:schemeClr val="accent1"/>
            </a:solidFill>
            <a:tailEnd type="triangle"/>
          </a:ln>
          <a:effectLst>
            <a:outerShdw sx="100000" sy="100000" kx="0" ky="0" algn="b" rotWithShape="0" blurRad="38100" dist="25400" dir="5400000">
              <a:srgbClr val="000000">
                <a:alpha val="50000"/>
              </a:srgbClr>
            </a:outerShdw>
          </a:effectLst>
        </p:spPr>
        <p:txBody>
          <a:bodyPr lIns="45719" rIns="45719"/>
          <a:lstStyle/>
          <a:p>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83" name="Group 28"/>
          <p:cNvGrpSpPr/>
          <p:nvPr/>
        </p:nvGrpSpPr>
        <p:grpSpPr>
          <a:xfrm>
            <a:off x="645293" y="2011402"/>
            <a:ext cx="8078830" cy="4544027"/>
            <a:chOff x="0" y="0"/>
            <a:chExt cx="8078828" cy="4544025"/>
          </a:xfrm>
        </p:grpSpPr>
        <p:grpSp>
          <p:nvGrpSpPr>
            <p:cNvPr id="581" name="Group 26"/>
            <p:cNvGrpSpPr/>
            <p:nvPr/>
          </p:nvGrpSpPr>
          <p:grpSpPr>
            <a:xfrm>
              <a:off x="205013" y="-1"/>
              <a:ext cx="7873816" cy="4172380"/>
              <a:chOff x="0" y="0"/>
              <a:chExt cx="7873814" cy="4172378"/>
            </a:xfrm>
          </p:grpSpPr>
          <p:pic>
            <p:nvPicPr>
              <p:cNvPr id="573" name="Picture 11" descr="Picture 11"/>
              <p:cNvPicPr>
                <a:picLocks noChangeAspect="1"/>
              </p:cNvPicPr>
              <p:nvPr/>
            </p:nvPicPr>
            <p:blipFill>
              <a:blip r:embed="rId2">
                <a:extLst/>
              </a:blip>
              <a:stretch>
                <a:fillRect/>
              </a:stretch>
            </p:blipFill>
            <p:spPr>
              <a:xfrm>
                <a:off x="0" y="0"/>
                <a:ext cx="7816154" cy="4011230"/>
              </a:xfrm>
              <a:prstGeom prst="rect">
                <a:avLst/>
              </a:prstGeom>
              <a:ln w="12700" cap="flat">
                <a:noFill/>
                <a:miter lim="400000"/>
              </a:ln>
              <a:effectLst/>
            </p:spPr>
          </p:pic>
          <p:pic>
            <p:nvPicPr>
              <p:cNvPr id="574" name="Object 12" descr="Object 12"/>
              <p:cNvPicPr>
                <a:picLocks noChangeAspect="1"/>
              </p:cNvPicPr>
              <p:nvPr/>
            </p:nvPicPr>
            <p:blipFill>
              <a:blip r:embed="rId3">
                <a:extLst/>
              </a:blip>
              <a:stretch>
                <a:fillRect/>
              </a:stretch>
            </p:blipFill>
            <p:spPr>
              <a:xfrm>
                <a:off x="7213925" y="3293565"/>
                <a:ext cx="659890" cy="775335"/>
              </a:xfrm>
              <a:prstGeom prst="rect">
                <a:avLst/>
              </a:prstGeom>
              <a:ln w="12700" cap="flat">
                <a:noFill/>
                <a:miter lim="400000"/>
              </a:ln>
              <a:effectLst/>
            </p:spPr>
          </p:pic>
          <p:sp>
            <p:nvSpPr>
              <p:cNvPr id="575" name="TextBox 20"/>
              <p:cNvSpPr txBox="1"/>
              <p:nvPr/>
            </p:nvSpPr>
            <p:spPr>
              <a:xfrm>
                <a:off x="4407798" y="3678028"/>
                <a:ext cx="410029" cy="4687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0</a:t>
                </a:r>
              </a:p>
            </p:txBody>
          </p:sp>
          <p:sp>
            <p:nvSpPr>
              <p:cNvPr id="576" name="TextBox 21"/>
              <p:cNvSpPr txBox="1"/>
              <p:nvPr/>
            </p:nvSpPr>
            <p:spPr>
              <a:xfrm>
                <a:off x="3254595" y="3690843"/>
                <a:ext cx="512535" cy="4687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-1</a:t>
                </a:r>
              </a:p>
            </p:txBody>
          </p:sp>
          <p:sp>
            <p:nvSpPr>
              <p:cNvPr id="577" name="TextBox 22"/>
              <p:cNvSpPr txBox="1"/>
              <p:nvPr/>
            </p:nvSpPr>
            <p:spPr>
              <a:xfrm>
                <a:off x="5432867" y="3690843"/>
                <a:ext cx="512536" cy="4687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1</a:t>
                </a:r>
              </a:p>
            </p:txBody>
          </p:sp>
          <p:sp>
            <p:nvSpPr>
              <p:cNvPr id="578" name="TextBox 23"/>
              <p:cNvSpPr txBox="1"/>
              <p:nvPr/>
            </p:nvSpPr>
            <p:spPr>
              <a:xfrm>
                <a:off x="2165459" y="3665212"/>
                <a:ext cx="512535" cy="4687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-2</a:t>
                </a:r>
              </a:p>
            </p:txBody>
          </p:sp>
          <p:sp>
            <p:nvSpPr>
              <p:cNvPr id="579" name="TextBox 24"/>
              <p:cNvSpPr txBox="1"/>
              <p:nvPr/>
            </p:nvSpPr>
            <p:spPr>
              <a:xfrm>
                <a:off x="1127576" y="3665212"/>
                <a:ext cx="512536" cy="4687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-3</a:t>
                </a:r>
              </a:p>
            </p:txBody>
          </p:sp>
          <p:sp>
            <p:nvSpPr>
              <p:cNvPr id="580" name="TextBox 25"/>
              <p:cNvSpPr txBox="1"/>
              <p:nvPr/>
            </p:nvSpPr>
            <p:spPr>
              <a:xfrm>
                <a:off x="6522003" y="3703659"/>
                <a:ext cx="512536" cy="4687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2</a:t>
                </a:r>
              </a:p>
            </p:txBody>
          </p:sp>
        </p:grpSp>
        <p:sp>
          <p:nvSpPr>
            <p:cNvPr id="582" name="TextBox 27"/>
            <p:cNvSpPr txBox="1"/>
            <p:nvPr/>
          </p:nvSpPr>
          <p:spPr>
            <a:xfrm>
              <a:off x="0" y="4075306"/>
              <a:ext cx="7969915" cy="4687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2700"/>
              </a:lvl1pPr>
            </a:lstStyle>
            <a:p>
              <a:pPr/>
              <a:r>
                <a:t>Đáp ứng biên độ-tần số của mạch lọc thông cao thực tế</a:t>
              </a:r>
            </a:p>
          </p:txBody>
        </p:sp>
      </p:grpSp>
      <p:pic>
        <p:nvPicPr>
          <p:cNvPr id="584" name="Object 13" descr="Object 13"/>
          <p:cNvPicPr>
            <a:picLocks noChangeAspect="1"/>
          </p:cNvPicPr>
          <p:nvPr/>
        </p:nvPicPr>
        <p:blipFill>
          <a:blip r:embed="rId4">
            <a:extLst/>
          </a:blip>
          <a:stretch>
            <a:fillRect/>
          </a:stretch>
        </p:blipFill>
        <p:spPr>
          <a:xfrm>
            <a:off x="3778250" y="3298825"/>
            <a:ext cx="565150" cy="436685"/>
          </a:xfrm>
          <a:prstGeom prst="rect">
            <a:avLst/>
          </a:prstGeom>
          <a:ln w="12700">
            <a:miter lim="400000"/>
          </a:ln>
        </p:spPr>
      </p:pic>
      <p:pic>
        <p:nvPicPr>
          <p:cNvPr id="585" name="Object 6" descr="Object 6"/>
          <p:cNvPicPr>
            <a:picLocks noChangeAspect="1"/>
          </p:cNvPicPr>
          <p:nvPr/>
        </p:nvPicPr>
        <p:blipFill>
          <a:blip r:embed="rId5">
            <a:extLst/>
          </a:blip>
          <a:stretch>
            <a:fillRect/>
          </a:stretch>
        </p:blipFill>
        <p:spPr>
          <a:xfrm>
            <a:off x="645293" y="667779"/>
            <a:ext cx="713323" cy="365761"/>
          </a:xfrm>
          <a:prstGeom prst="rect">
            <a:avLst/>
          </a:prstGeom>
          <a:ln w="12700">
            <a:miter lim="400000"/>
          </a:ln>
        </p:spPr>
      </p:pic>
      <p:pic>
        <p:nvPicPr>
          <p:cNvPr id="586" name="Object 7" descr="Object 7"/>
          <p:cNvPicPr>
            <a:picLocks noChangeAspect="1"/>
          </p:cNvPicPr>
          <p:nvPr/>
        </p:nvPicPr>
        <p:blipFill>
          <a:blip r:embed="rId6">
            <a:extLst/>
          </a:blip>
          <a:stretch>
            <a:fillRect/>
          </a:stretch>
        </p:blipFill>
        <p:spPr>
          <a:xfrm>
            <a:off x="2182928" y="483162"/>
            <a:ext cx="4344989" cy="1130301"/>
          </a:xfrm>
          <a:prstGeom prst="rect">
            <a:avLst/>
          </a:prstGeom>
          <a:ln w="19050">
            <a:solidFill>
              <a:srgbClr val="CC3300"/>
            </a:solidFill>
            <a:miter/>
          </a:ln>
        </p:spPr>
      </p:pic>
      <p:sp>
        <p:nvSpPr>
          <p:cNvPr id="587" name="Line"/>
          <p:cNvSpPr/>
          <p:nvPr/>
        </p:nvSpPr>
        <p:spPr>
          <a:xfrm>
            <a:off x="4404038" y="1736074"/>
            <a:ext cx="953186" cy="953185"/>
          </a:xfrm>
          <a:prstGeom prst="line">
            <a:avLst/>
          </a:prstGeom>
          <a:ln w="76200">
            <a:solidFill>
              <a:schemeClr val="accent1"/>
            </a:solidFill>
            <a:tailEnd type="triangle"/>
          </a:ln>
          <a:effectLst>
            <a:outerShdw sx="100000" sy="100000" kx="0" ky="0" algn="b" rotWithShape="0" blurRad="38100" dist="25400" dir="5400000">
              <a:srgbClr val="000000">
                <a:alpha val="50000"/>
              </a:srgbClr>
            </a:outerShdw>
          </a:effectLst>
        </p:spPr>
        <p:txBody>
          <a:bodyPr lIns="45719" rIns="45719"/>
          <a:lstStyle/>
          <a:p>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99" name="Group 28"/>
          <p:cNvGrpSpPr/>
          <p:nvPr/>
        </p:nvGrpSpPr>
        <p:grpSpPr>
          <a:xfrm>
            <a:off x="933003" y="2006136"/>
            <a:ext cx="7984337" cy="4490877"/>
            <a:chOff x="0" y="0"/>
            <a:chExt cx="7984337" cy="4490876"/>
          </a:xfrm>
        </p:grpSpPr>
        <p:grpSp>
          <p:nvGrpSpPr>
            <p:cNvPr id="597" name="Group 26"/>
            <p:cNvGrpSpPr/>
            <p:nvPr/>
          </p:nvGrpSpPr>
          <p:grpSpPr>
            <a:xfrm>
              <a:off x="202615" y="0"/>
              <a:ext cx="7781723" cy="4123577"/>
              <a:chOff x="0" y="0"/>
              <a:chExt cx="7781720" cy="4123576"/>
            </a:xfrm>
          </p:grpSpPr>
          <p:pic>
            <p:nvPicPr>
              <p:cNvPr id="589" name="Picture 11" descr="Picture 11"/>
              <p:cNvPicPr>
                <a:picLocks noChangeAspect="1"/>
              </p:cNvPicPr>
              <p:nvPr/>
            </p:nvPicPr>
            <p:blipFill>
              <a:blip r:embed="rId2">
                <a:extLst/>
              </a:blip>
              <a:stretch>
                <a:fillRect/>
              </a:stretch>
            </p:blipFill>
            <p:spPr>
              <a:xfrm>
                <a:off x="0" y="0"/>
                <a:ext cx="7724735" cy="3964313"/>
              </a:xfrm>
              <a:prstGeom prst="rect">
                <a:avLst/>
              </a:prstGeom>
              <a:ln w="12700" cap="flat">
                <a:noFill/>
                <a:miter lim="400000"/>
              </a:ln>
              <a:effectLst/>
            </p:spPr>
          </p:pic>
          <p:pic>
            <p:nvPicPr>
              <p:cNvPr id="590" name="Object 12" descr="Object 12"/>
              <p:cNvPicPr>
                <a:picLocks noChangeAspect="1"/>
              </p:cNvPicPr>
              <p:nvPr/>
            </p:nvPicPr>
            <p:blipFill>
              <a:blip r:embed="rId3">
                <a:extLst/>
              </a:blip>
              <a:stretch>
                <a:fillRect/>
              </a:stretch>
            </p:blipFill>
            <p:spPr>
              <a:xfrm>
                <a:off x="7129550" y="3255042"/>
                <a:ext cx="652171" cy="766266"/>
              </a:xfrm>
              <a:prstGeom prst="rect">
                <a:avLst/>
              </a:prstGeom>
              <a:ln w="12700" cap="flat">
                <a:noFill/>
                <a:miter lim="400000"/>
              </a:ln>
              <a:effectLst/>
            </p:spPr>
          </p:pic>
          <p:sp>
            <p:nvSpPr>
              <p:cNvPr id="591" name="TextBox 20"/>
              <p:cNvSpPr txBox="1"/>
              <p:nvPr/>
            </p:nvSpPr>
            <p:spPr>
              <a:xfrm>
                <a:off x="4356243" y="3635008"/>
                <a:ext cx="405233" cy="4632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0</a:t>
                </a:r>
              </a:p>
            </p:txBody>
          </p:sp>
          <p:sp>
            <p:nvSpPr>
              <p:cNvPr id="592" name="TextBox 21"/>
              <p:cNvSpPr txBox="1"/>
              <p:nvPr/>
            </p:nvSpPr>
            <p:spPr>
              <a:xfrm>
                <a:off x="3216528" y="3647674"/>
                <a:ext cx="506541" cy="4632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-1</a:t>
                </a:r>
              </a:p>
            </p:txBody>
          </p:sp>
          <p:sp>
            <p:nvSpPr>
              <p:cNvPr id="593" name="TextBox 22"/>
              <p:cNvSpPr txBox="1"/>
              <p:nvPr/>
            </p:nvSpPr>
            <p:spPr>
              <a:xfrm>
                <a:off x="5369323" y="3647674"/>
                <a:ext cx="506541" cy="4632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1</a:t>
                </a:r>
              </a:p>
            </p:txBody>
          </p:sp>
          <p:sp>
            <p:nvSpPr>
              <p:cNvPr id="594" name="TextBox 23"/>
              <p:cNvSpPr txBox="1"/>
              <p:nvPr/>
            </p:nvSpPr>
            <p:spPr>
              <a:xfrm>
                <a:off x="2140131" y="3622342"/>
                <a:ext cx="506541" cy="4632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-2</a:t>
                </a:r>
              </a:p>
            </p:txBody>
          </p:sp>
          <p:sp>
            <p:nvSpPr>
              <p:cNvPr id="595" name="TextBox 24"/>
              <p:cNvSpPr txBox="1"/>
              <p:nvPr/>
            </p:nvSpPr>
            <p:spPr>
              <a:xfrm>
                <a:off x="1114387" y="3622342"/>
                <a:ext cx="506541" cy="4632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-3</a:t>
                </a:r>
              </a:p>
            </p:txBody>
          </p:sp>
          <p:sp>
            <p:nvSpPr>
              <p:cNvPr id="596" name="TextBox 25"/>
              <p:cNvSpPr txBox="1"/>
              <p:nvPr/>
            </p:nvSpPr>
            <p:spPr>
              <a:xfrm>
                <a:off x="6445720" y="3660339"/>
                <a:ext cx="506541" cy="4632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2</a:t>
                </a:r>
              </a:p>
            </p:txBody>
          </p:sp>
        </p:grpSp>
        <p:sp>
          <p:nvSpPr>
            <p:cNvPr id="598" name="TextBox 27"/>
            <p:cNvSpPr txBox="1"/>
            <p:nvPr/>
          </p:nvSpPr>
          <p:spPr>
            <a:xfrm>
              <a:off x="0" y="4027640"/>
              <a:ext cx="7876696" cy="4632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2600"/>
              </a:lvl1pPr>
            </a:lstStyle>
            <a:p>
              <a:pPr/>
              <a:r>
                <a:t>Đáp ứng biên độ-tần số của mạch lọc thông cao thực tế</a:t>
              </a:r>
            </a:p>
          </p:txBody>
        </p:sp>
      </p:grpSp>
      <p:pic>
        <p:nvPicPr>
          <p:cNvPr id="600" name="Object 13" descr="Object 13"/>
          <p:cNvPicPr>
            <a:picLocks noChangeAspect="1"/>
          </p:cNvPicPr>
          <p:nvPr/>
        </p:nvPicPr>
        <p:blipFill>
          <a:blip r:embed="rId4">
            <a:extLst/>
          </a:blip>
          <a:stretch>
            <a:fillRect/>
          </a:stretch>
        </p:blipFill>
        <p:spPr>
          <a:xfrm>
            <a:off x="3778250" y="3298825"/>
            <a:ext cx="565150" cy="436685"/>
          </a:xfrm>
          <a:prstGeom prst="rect">
            <a:avLst/>
          </a:prstGeom>
          <a:ln w="12700">
            <a:miter lim="400000"/>
          </a:ln>
        </p:spPr>
      </p:pic>
      <p:pic>
        <p:nvPicPr>
          <p:cNvPr id="601" name="Object 8" descr="Object 8"/>
          <p:cNvPicPr>
            <a:picLocks noChangeAspect="1"/>
          </p:cNvPicPr>
          <p:nvPr/>
        </p:nvPicPr>
        <p:blipFill>
          <a:blip r:embed="rId5">
            <a:extLst/>
          </a:blip>
          <a:stretch>
            <a:fillRect/>
          </a:stretch>
        </p:blipFill>
        <p:spPr>
          <a:xfrm>
            <a:off x="1164124" y="667021"/>
            <a:ext cx="1079083" cy="365761"/>
          </a:xfrm>
          <a:prstGeom prst="rect">
            <a:avLst/>
          </a:prstGeom>
          <a:ln w="12700">
            <a:miter lim="400000"/>
          </a:ln>
        </p:spPr>
      </p:pic>
      <p:pic>
        <p:nvPicPr>
          <p:cNvPr id="602" name="Object 9" descr="Object 9"/>
          <p:cNvPicPr>
            <a:picLocks noChangeAspect="1"/>
          </p:cNvPicPr>
          <p:nvPr/>
        </p:nvPicPr>
        <p:blipFill>
          <a:blip r:embed="rId6">
            <a:extLst/>
          </a:blip>
          <a:stretch>
            <a:fillRect/>
          </a:stretch>
        </p:blipFill>
        <p:spPr>
          <a:xfrm>
            <a:off x="2619024" y="454111"/>
            <a:ext cx="1143001" cy="862014"/>
          </a:xfrm>
          <a:prstGeom prst="rect">
            <a:avLst/>
          </a:prstGeom>
          <a:ln w="12700">
            <a:miter lim="400000"/>
          </a:ln>
        </p:spPr>
      </p:pic>
      <p:pic>
        <p:nvPicPr>
          <p:cNvPr id="603" name="Object 10" descr="Object 10"/>
          <p:cNvPicPr>
            <a:picLocks noChangeAspect="1"/>
          </p:cNvPicPr>
          <p:nvPr/>
        </p:nvPicPr>
        <p:blipFill>
          <a:blip r:embed="rId7">
            <a:extLst/>
          </a:blip>
          <a:stretch>
            <a:fillRect/>
          </a:stretch>
        </p:blipFill>
        <p:spPr>
          <a:xfrm>
            <a:off x="4537469" y="388269"/>
            <a:ext cx="3644901" cy="1130301"/>
          </a:xfrm>
          <a:prstGeom prst="rect">
            <a:avLst/>
          </a:prstGeom>
          <a:ln w="19050">
            <a:solidFill>
              <a:srgbClr val="CC3300"/>
            </a:solidFill>
            <a:miter/>
          </a:ln>
        </p:spPr>
      </p:pic>
      <p:sp>
        <p:nvSpPr>
          <p:cNvPr id="604" name="Line"/>
          <p:cNvSpPr/>
          <p:nvPr/>
        </p:nvSpPr>
        <p:spPr>
          <a:xfrm flipH="1">
            <a:off x="6590380" y="1562566"/>
            <a:ext cx="433594" cy="902884"/>
          </a:xfrm>
          <a:prstGeom prst="line">
            <a:avLst/>
          </a:prstGeom>
          <a:ln w="76200">
            <a:solidFill>
              <a:schemeClr val="accent1"/>
            </a:solidFill>
            <a:tailEnd type="triangle"/>
          </a:ln>
          <a:effectLst>
            <a:outerShdw sx="100000" sy="100000" kx="0" ky="0" algn="b" rotWithShape="0" blurRad="38100" dist="25400" dir="5400000">
              <a:srgbClr val="000000">
                <a:alpha val="50000"/>
              </a:srgbClr>
            </a:outerShdw>
          </a:effectLst>
        </p:spPr>
        <p:txBody>
          <a:bodyPr lIns="45719" rIns="45719"/>
          <a:lstStyle/>
          <a:p>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6" name="Title 1"/>
          <p:cNvSpPr txBox="1"/>
          <p:nvPr/>
        </p:nvSpPr>
        <p:spPr>
          <a:xfrm>
            <a:off x="914400" y="141278"/>
            <a:ext cx="7772400" cy="66676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lvl1pPr algn="ctr">
              <a:defRPr sz="4000">
                <a:solidFill>
                  <a:srgbClr val="0066CC"/>
                </a:solidFill>
              </a:defRPr>
            </a:lvl1pPr>
          </a:lstStyle>
          <a:p>
            <a:pPr/>
            <a:r>
              <a:t>Mạch lọc thông dải</a:t>
            </a:r>
          </a:p>
        </p:txBody>
      </p:sp>
      <p:grpSp>
        <p:nvGrpSpPr>
          <p:cNvPr id="638" name="Group"/>
          <p:cNvGrpSpPr/>
          <p:nvPr/>
        </p:nvGrpSpPr>
        <p:grpSpPr>
          <a:xfrm>
            <a:off x="2449864" y="1681441"/>
            <a:ext cx="5084685" cy="2665388"/>
            <a:chOff x="0" y="0"/>
            <a:chExt cx="5084683" cy="2665386"/>
          </a:xfrm>
        </p:grpSpPr>
        <p:sp>
          <p:nvSpPr>
            <p:cNvPr id="607" name="Rectangle"/>
            <p:cNvSpPr/>
            <p:nvPr/>
          </p:nvSpPr>
          <p:spPr>
            <a:xfrm>
              <a:off x="1629695" y="890611"/>
              <a:ext cx="478579" cy="1414971"/>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p>
          </p:txBody>
        </p:sp>
        <p:sp>
          <p:nvSpPr>
            <p:cNvPr id="608" name="Line"/>
            <p:cNvSpPr/>
            <p:nvPr/>
          </p:nvSpPr>
          <p:spPr>
            <a:xfrm flipH="1">
              <a:off x="1814138" y="703120"/>
              <a:ext cx="1" cy="1620533"/>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609" name="Line"/>
            <p:cNvSpPr/>
            <p:nvPr/>
          </p:nvSpPr>
          <p:spPr>
            <a:xfrm>
              <a:off x="351470" y="718502"/>
              <a:ext cx="2264704"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nvGrpSpPr>
            <p:cNvPr id="613" name="Group"/>
            <p:cNvGrpSpPr/>
            <p:nvPr/>
          </p:nvGrpSpPr>
          <p:grpSpPr>
            <a:xfrm rot="16200000">
              <a:off x="1695916" y="1163518"/>
              <a:ext cx="278574" cy="590584"/>
              <a:chOff x="0" y="0"/>
              <a:chExt cx="278573" cy="590583"/>
            </a:xfrm>
          </p:grpSpPr>
          <p:sp>
            <p:nvSpPr>
              <p:cNvPr id="610" name="Rectangle"/>
              <p:cNvSpPr/>
              <p:nvPr/>
            </p:nvSpPr>
            <p:spPr>
              <a:xfrm>
                <a:off x="0" y="0"/>
                <a:ext cx="278574" cy="590584"/>
              </a:xfrm>
              <a:prstGeom prst="rect">
                <a:avLst/>
              </a:prstGeom>
              <a:solidFill>
                <a:srgbClr val="FF9300"/>
              </a:solidFill>
              <a:ln w="12700" cap="flat">
                <a:noFill/>
                <a:miter lim="400000"/>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sp>
            <p:nvSpPr>
              <p:cNvPr id="611" name="Line"/>
              <p:cNvSpPr/>
              <p:nvPr/>
            </p:nvSpPr>
            <p:spPr>
              <a:xfrm flipV="1">
                <a:off x="-1" y="19348"/>
                <a:ext cx="2" cy="571235"/>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612" name="Line"/>
              <p:cNvSpPr/>
              <p:nvPr/>
            </p:nvSpPr>
            <p:spPr>
              <a:xfrm flipV="1">
                <a:off x="278572" y="9674"/>
                <a:ext cx="1" cy="571235"/>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614" name="C1"/>
            <p:cNvSpPr txBox="1"/>
            <p:nvPr/>
          </p:nvSpPr>
          <p:spPr>
            <a:xfrm>
              <a:off x="1151013" y="1458809"/>
              <a:ext cx="663126" cy="6365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C</a:t>
              </a:r>
              <a:r>
                <a:rPr baseline="-5999"/>
                <a:t>1</a:t>
              </a:r>
            </a:p>
          </p:txBody>
        </p:sp>
        <p:sp>
          <p:nvSpPr>
            <p:cNvPr id="615" name="Line"/>
            <p:cNvSpPr/>
            <p:nvPr/>
          </p:nvSpPr>
          <p:spPr>
            <a:xfrm>
              <a:off x="351470" y="2308270"/>
              <a:ext cx="2264704"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616" name="R1"/>
            <p:cNvSpPr txBox="1"/>
            <p:nvPr/>
          </p:nvSpPr>
          <p:spPr>
            <a:xfrm>
              <a:off x="1166165" y="66586"/>
              <a:ext cx="663126" cy="6365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R</a:t>
              </a:r>
              <a:r>
                <a:rPr baseline="-5999"/>
                <a:t>1</a:t>
              </a:r>
            </a:p>
          </p:txBody>
        </p:sp>
        <p:sp>
          <p:nvSpPr>
            <p:cNvPr id="617" name="vi"/>
            <p:cNvSpPr txBox="1"/>
            <p:nvPr/>
          </p:nvSpPr>
          <p:spPr>
            <a:xfrm>
              <a:off x="0" y="1195119"/>
              <a:ext cx="663125" cy="6365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v</a:t>
              </a:r>
              <a:r>
                <a:rPr baseline="-5999" sz="1700"/>
                <a:t>i</a:t>
              </a:r>
            </a:p>
          </p:txBody>
        </p:sp>
        <p:sp>
          <p:nvSpPr>
            <p:cNvPr id="618" name="Rectangle"/>
            <p:cNvSpPr/>
            <p:nvPr/>
          </p:nvSpPr>
          <p:spPr>
            <a:xfrm rot="5400000">
              <a:off x="998727" y="302781"/>
              <a:ext cx="278574" cy="773494"/>
            </a:xfrm>
            <a:prstGeom prst="rect">
              <a:avLst/>
            </a:prstGeom>
            <a:solidFill>
              <a:srgbClr val="FF9300"/>
            </a:solidFill>
            <a:ln w="26425" cap="flat">
              <a:solidFill>
                <a:srgbClr val="629DD1"/>
              </a:solidFill>
              <a:prstDash val="solid"/>
              <a:round/>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grpSp>
          <p:nvGrpSpPr>
            <p:cNvPr id="622" name="Group"/>
            <p:cNvGrpSpPr/>
            <p:nvPr/>
          </p:nvGrpSpPr>
          <p:grpSpPr>
            <a:xfrm>
              <a:off x="3435080" y="703120"/>
              <a:ext cx="478579" cy="1620533"/>
              <a:chOff x="0" y="0"/>
              <a:chExt cx="478578" cy="1620532"/>
            </a:xfrm>
          </p:grpSpPr>
          <p:sp>
            <p:nvSpPr>
              <p:cNvPr id="619" name="Rectangle"/>
              <p:cNvSpPr/>
              <p:nvPr/>
            </p:nvSpPr>
            <p:spPr>
              <a:xfrm>
                <a:off x="0" y="187491"/>
                <a:ext cx="478579" cy="1414971"/>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p>
            </p:txBody>
          </p:sp>
          <p:sp>
            <p:nvSpPr>
              <p:cNvPr id="620" name="Line"/>
              <p:cNvSpPr/>
              <p:nvPr/>
            </p:nvSpPr>
            <p:spPr>
              <a:xfrm flipH="1">
                <a:off x="184443" y="0"/>
                <a:ext cx="1" cy="1620533"/>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621" name="Rectangle"/>
              <p:cNvSpPr/>
              <p:nvPr/>
            </p:nvSpPr>
            <p:spPr>
              <a:xfrm>
                <a:off x="23624" y="417625"/>
                <a:ext cx="274392" cy="785282"/>
              </a:xfrm>
              <a:prstGeom prst="rect">
                <a:avLst/>
              </a:prstGeom>
              <a:solidFill>
                <a:srgbClr val="FF9300"/>
              </a:solidFill>
              <a:ln w="26425" cap="flat">
                <a:solidFill>
                  <a:srgbClr val="629DD1"/>
                </a:solidFill>
                <a:prstDash val="solid"/>
                <a:round/>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grpSp>
        <p:sp>
          <p:nvSpPr>
            <p:cNvPr id="623" name="Line"/>
            <p:cNvSpPr/>
            <p:nvPr/>
          </p:nvSpPr>
          <p:spPr>
            <a:xfrm>
              <a:off x="2156855" y="718502"/>
              <a:ext cx="2264704"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nvGrpSpPr>
            <p:cNvPr id="627" name="Group"/>
            <p:cNvGrpSpPr/>
            <p:nvPr/>
          </p:nvGrpSpPr>
          <p:grpSpPr>
            <a:xfrm>
              <a:off x="2778416" y="403328"/>
              <a:ext cx="274393" cy="599584"/>
              <a:chOff x="0" y="0"/>
              <a:chExt cx="274391" cy="599583"/>
            </a:xfrm>
          </p:grpSpPr>
          <p:sp>
            <p:nvSpPr>
              <p:cNvPr id="624" name="Rectangle"/>
              <p:cNvSpPr/>
              <p:nvPr/>
            </p:nvSpPr>
            <p:spPr>
              <a:xfrm>
                <a:off x="0" y="0"/>
                <a:ext cx="274392" cy="599584"/>
              </a:xfrm>
              <a:prstGeom prst="rect">
                <a:avLst/>
              </a:prstGeom>
              <a:solidFill>
                <a:srgbClr val="FF9300"/>
              </a:solidFill>
              <a:ln w="12700" cap="flat">
                <a:noFill/>
                <a:miter lim="400000"/>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sp>
            <p:nvSpPr>
              <p:cNvPr id="625" name="Line"/>
              <p:cNvSpPr/>
              <p:nvPr/>
            </p:nvSpPr>
            <p:spPr>
              <a:xfrm flipV="1">
                <a:off x="-1" y="19643"/>
                <a:ext cx="2" cy="579941"/>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626" name="Line"/>
              <p:cNvSpPr/>
              <p:nvPr/>
            </p:nvSpPr>
            <p:spPr>
              <a:xfrm flipV="1">
                <a:off x="274391" y="9822"/>
                <a:ext cx="1" cy="579940"/>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628" name="C2"/>
            <p:cNvSpPr txBox="1"/>
            <p:nvPr/>
          </p:nvSpPr>
          <p:spPr>
            <a:xfrm>
              <a:off x="2363728" y="0"/>
              <a:ext cx="663125" cy="6365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C</a:t>
              </a:r>
              <a:r>
                <a:rPr baseline="-5999"/>
                <a:t>2</a:t>
              </a:r>
            </a:p>
          </p:txBody>
        </p:sp>
        <p:sp>
          <p:nvSpPr>
            <p:cNvPr id="629" name="Line"/>
            <p:cNvSpPr/>
            <p:nvPr/>
          </p:nvSpPr>
          <p:spPr>
            <a:xfrm>
              <a:off x="2156855" y="2308270"/>
              <a:ext cx="2264704"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630" name="R2"/>
            <p:cNvSpPr txBox="1"/>
            <p:nvPr/>
          </p:nvSpPr>
          <p:spPr>
            <a:xfrm>
              <a:off x="2957645" y="1428045"/>
              <a:ext cx="663125" cy="6365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R</a:t>
              </a:r>
              <a:r>
                <a:rPr baseline="-5999"/>
                <a:t>2</a:t>
              </a:r>
            </a:p>
          </p:txBody>
        </p:sp>
        <p:sp>
          <p:nvSpPr>
            <p:cNvPr id="631" name="vo"/>
            <p:cNvSpPr txBox="1"/>
            <p:nvPr/>
          </p:nvSpPr>
          <p:spPr>
            <a:xfrm>
              <a:off x="4421559" y="1322074"/>
              <a:ext cx="663125" cy="6365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v</a:t>
              </a:r>
              <a:r>
                <a:rPr baseline="-5999" spc="-18"/>
                <a:t>o</a:t>
              </a:r>
            </a:p>
          </p:txBody>
        </p:sp>
        <p:grpSp>
          <p:nvGrpSpPr>
            <p:cNvPr id="637" name="Group"/>
            <p:cNvGrpSpPr/>
            <p:nvPr/>
          </p:nvGrpSpPr>
          <p:grpSpPr>
            <a:xfrm>
              <a:off x="1638802" y="2070632"/>
              <a:ext cx="384206" cy="594755"/>
              <a:chOff x="0" y="0"/>
              <a:chExt cx="384205" cy="594754"/>
            </a:xfrm>
          </p:grpSpPr>
          <p:grpSp>
            <p:nvGrpSpPr>
              <p:cNvPr id="635" name="Group"/>
              <p:cNvGrpSpPr/>
              <p:nvPr/>
            </p:nvGrpSpPr>
            <p:grpSpPr>
              <a:xfrm>
                <a:off x="0" y="423107"/>
                <a:ext cx="384206" cy="171648"/>
                <a:chOff x="0" y="0"/>
                <a:chExt cx="384205" cy="171647"/>
              </a:xfrm>
            </p:grpSpPr>
            <p:sp>
              <p:nvSpPr>
                <p:cNvPr id="632" name="Line"/>
                <p:cNvSpPr/>
                <p:nvPr/>
              </p:nvSpPr>
              <p:spPr>
                <a:xfrm>
                  <a:off x="0" y="0"/>
                  <a:ext cx="384206" cy="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633" name="Line"/>
                <p:cNvSpPr/>
                <p:nvPr/>
              </p:nvSpPr>
              <p:spPr>
                <a:xfrm>
                  <a:off x="60225" y="86336"/>
                  <a:ext cx="263755"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634" name="Line"/>
                <p:cNvSpPr/>
                <p:nvPr/>
              </p:nvSpPr>
              <p:spPr>
                <a:xfrm>
                  <a:off x="126164" y="171647"/>
                  <a:ext cx="131878"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636" name="Line"/>
              <p:cNvSpPr/>
              <p:nvPr/>
            </p:nvSpPr>
            <p:spPr>
              <a:xfrm flipV="1">
                <a:off x="176243" y="0"/>
                <a:ext cx="1" cy="43437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gr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Subtitle 2"/>
          <p:cNvSpPr txBox="1"/>
          <p:nvPr>
            <p:ph type="subTitle" sz="quarter" idx="1"/>
          </p:nvPr>
        </p:nvSpPr>
        <p:spPr>
          <a:prstGeom prst="rect">
            <a:avLst/>
          </a:prstGeom>
        </p:spPr>
        <p:txBody>
          <a:bodyPr/>
          <a:lstStyle>
            <a:lvl1pPr>
              <a:defRPr b="1" sz="6000"/>
            </a:lvl1pPr>
          </a:lstStyle>
          <a:p>
            <a:pPr/>
            <a:r>
              <a:t>MẠCH LỌC</a:t>
            </a:r>
          </a:p>
        </p:txBody>
      </p:sp>
      <p:sp>
        <p:nvSpPr>
          <p:cNvPr id="157" name="Title 1"/>
          <p:cNvSpPr txBox="1"/>
          <p:nvPr>
            <p:ph type="ctrTitle"/>
          </p:nvPr>
        </p:nvSpPr>
        <p:spPr>
          <a:prstGeom prst="rect">
            <a:avLst/>
          </a:prstGeom>
        </p:spPr>
        <p:txBody>
          <a:bodyPr/>
          <a:lstStyle/>
          <a:p>
            <a:pPr/>
            <a:r>
              <a:t>Chương 4</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0" name="Content Placeholder 2"/>
          <p:cNvSpPr txBox="1"/>
          <p:nvPr>
            <p:ph type="body" idx="1"/>
          </p:nvPr>
        </p:nvSpPr>
        <p:spPr>
          <a:xfrm>
            <a:off x="228600" y="946022"/>
            <a:ext cx="5181600" cy="6248401"/>
          </a:xfrm>
          <a:prstGeom prst="rect">
            <a:avLst/>
          </a:prstGeom>
        </p:spPr>
        <p:txBody>
          <a:bodyPr/>
          <a:lstStyle/>
          <a:p>
            <a:pPr marL="260604" indent="-260604" defTabSz="868680">
              <a:lnSpc>
                <a:spcPct val="90000"/>
              </a:lnSpc>
              <a:spcBef>
                <a:spcPts val="400"/>
              </a:spcBef>
              <a:buChar char="➢"/>
              <a:defRPr sz="2280"/>
            </a:pPr>
            <a:r>
              <a:t> </a:t>
            </a:r>
            <a:r>
              <a:rPr b="1" i="1">
                <a:solidFill>
                  <a:srgbClr val="C00000"/>
                </a:solidFill>
              </a:rPr>
              <a:t>Khái niệm: </a:t>
            </a:r>
            <a:r>
              <a:t>Cho qua các thành phần tần số thỏa mãn điều kiện:</a:t>
            </a:r>
          </a:p>
          <a:p>
            <a:pPr marL="260604" indent="-260604" defTabSz="868680">
              <a:lnSpc>
                <a:spcPct val="90000"/>
              </a:lnSpc>
              <a:spcBef>
                <a:spcPts val="400"/>
              </a:spcBef>
              <a:buChar char="➢"/>
              <a:defRPr sz="2280"/>
            </a:pPr>
          </a:p>
          <a:p>
            <a:pPr marL="260604" indent="-260604" defTabSz="868680">
              <a:lnSpc>
                <a:spcPct val="90000"/>
              </a:lnSpc>
              <a:spcBef>
                <a:spcPts val="400"/>
              </a:spcBef>
              <a:buChar char="➢"/>
              <a:defRPr sz="2280"/>
            </a:pPr>
            <a:r>
              <a:t>	</a:t>
            </a:r>
            <a:r>
              <a:t>ω</a:t>
            </a:r>
            <a:r>
              <a:rPr baseline="-25999"/>
              <a:t>c1</a:t>
            </a:r>
            <a:r>
              <a:t>&gt;</a:t>
            </a:r>
            <a:r>
              <a:t> ω</a:t>
            </a:r>
            <a:r>
              <a:t> &gt;</a:t>
            </a:r>
            <a:r>
              <a:rPr b="1" i="1">
                <a:solidFill>
                  <a:srgbClr val="C00000"/>
                </a:solidFill>
              </a:rPr>
              <a:t> </a:t>
            </a:r>
            <a:r>
              <a:t>ω</a:t>
            </a:r>
            <a:r>
              <a:rPr baseline="-25999"/>
              <a:t>c2</a:t>
            </a:r>
            <a:endParaRPr baseline="-25999"/>
          </a:p>
          <a:p>
            <a:pPr marL="260604" indent="-260604" algn="ctr" defTabSz="868680">
              <a:lnSpc>
                <a:spcPct val="90000"/>
              </a:lnSpc>
              <a:spcBef>
                <a:spcPts val="400"/>
              </a:spcBef>
              <a:buSzTx/>
              <a:buFont typeface="Wingdings 2"/>
              <a:buNone/>
              <a:defRPr sz="2280"/>
            </a:pPr>
            <a:endParaRPr b="1" baseline="-25999" i="1">
              <a:solidFill>
                <a:srgbClr val="C00000"/>
              </a:solidFill>
            </a:endParaRPr>
          </a:p>
          <a:p>
            <a:pPr marL="260604" indent="-260604" defTabSz="868680">
              <a:lnSpc>
                <a:spcPct val="90000"/>
              </a:lnSpc>
              <a:spcBef>
                <a:spcPts val="400"/>
              </a:spcBef>
              <a:buChar char="▪"/>
              <a:defRPr sz="2280"/>
            </a:pPr>
            <a:r>
              <a:t>Mạch lọc thông dải gồm một mạch lọc thông thấp </a:t>
            </a:r>
            <a:r>
              <a:rPr b="1">
                <a:solidFill>
                  <a:schemeClr val="accent1"/>
                </a:solidFill>
              </a:rPr>
              <a:t>mắc nối tiếp</a:t>
            </a:r>
            <a:r>
              <a:t> với một mạch lọc thông cao</a:t>
            </a:r>
          </a:p>
          <a:p>
            <a:pPr marL="260604" indent="-260604" defTabSz="868680">
              <a:lnSpc>
                <a:spcPct val="90000"/>
              </a:lnSpc>
              <a:spcBef>
                <a:spcPts val="400"/>
              </a:spcBef>
              <a:buChar char="▪"/>
              <a:defRPr sz="2280"/>
            </a:pPr>
            <a:r>
              <a:t>Hàm truyền đạt của mạch:</a:t>
            </a:r>
          </a:p>
          <a:p>
            <a:pPr marL="260604" indent="-260604" defTabSz="868680">
              <a:lnSpc>
                <a:spcPct val="90000"/>
              </a:lnSpc>
              <a:spcBef>
                <a:spcPts val="400"/>
              </a:spcBef>
              <a:buSzTx/>
              <a:buFont typeface="Wingdings 2"/>
              <a:buNone/>
              <a:defRPr sz="2280"/>
            </a:pPr>
          </a:p>
          <a:p>
            <a:pPr marL="260604" indent="-260604" defTabSz="868680">
              <a:lnSpc>
                <a:spcPct val="90000"/>
              </a:lnSpc>
              <a:spcBef>
                <a:spcPts val="400"/>
              </a:spcBef>
              <a:buChar char="▪"/>
              <a:defRPr sz="2280"/>
            </a:pPr>
          </a:p>
          <a:p>
            <a:pPr marL="260604" indent="-260604" defTabSz="868680">
              <a:lnSpc>
                <a:spcPct val="90000"/>
              </a:lnSpc>
              <a:spcBef>
                <a:spcPts val="400"/>
              </a:spcBef>
              <a:buChar char="▪"/>
              <a:defRPr sz="2280"/>
            </a:pPr>
          </a:p>
          <a:p>
            <a:pPr marL="260604" indent="-260604" defTabSz="868680">
              <a:lnSpc>
                <a:spcPct val="90000"/>
              </a:lnSpc>
              <a:spcBef>
                <a:spcPts val="400"/>
              </a:spcBef>
              <a:buChar char="▪"/>
              <a:defRPr sz="2280"/>
            </a:pPr>
          </a:p>
          <a:p>
            <a:pPr marL="260604" indent="-260604" defTabSz="868680">
              <a:lnSpc>
                <a:spcPct val="90000"/>
              </a:lnSpc>
              <a:spcBef>
                <a:spcPts val="400"/>
              </a:spcBef>
              <a:buChar char="▪"/>
              <a:defRPr sz="2280"/>
            </a:pPr>
            <a:r>
              <a:t>Tần số cắt</a:t>
            </a:r>
          </a:p>
          <a:p>
            <a:pPr marL="260604" indent="-260604" defTabSz="868680">
              <a:lnSpc>
                <a:spcPct val="90000"/>
              </a:lnSpc>
              <a:spcBef>
                <a:spcPts val="400"/>
              </a:spcBef>
              <a:buChar char="▪"/>
              <a:defRPr sz="2280"/>
            </a:pPr>
          </a:p>
          <a:p>
            <a:pPr marL="260604" indent="-260604" defTabSz="868680">
              <a:lnSpc>
                <a:spcPct val="90000"/>
              </a:lnSpc>
              <a:spcBef>
                <a:spcPts val="400"/>
              </a:spcBef>
              <a:buChar char="▪"/>
              <a:defRPr sz="2280"/>
            </a:pPr>
          </a:p>
          <a:p>
            <a:pPr marL="260604" indent="-260604" defTabSz="868680">
              <a:lnSpc>
                <a:spcPct val="90000"/>
              </a:lnSpc>
              <a:spcBef>
                <a:spcPts val="400"/>
              </a:spcBef>
              <a:buSzTx/>
              <a:buFont typeface="Wingdings 2"/>
              <a:buNone/>
              <a:defRPr sz="2280"/>
            </a:pPr>
            <a:r>
              <a:t> </a:t>
            </a:r>
          </a:p>
        </p:txBody>
      </p:sp>
      <p:pic>
        <p:nvPicPr>
          <p:cNvPr id="641" name="Object 8" descr="Object 8"/>
          <p:cNvPicPr>
            <a:picLocks noChangeAspect="1"/>
          </p:cNvPicPr>
          <p:nvPr/>
        </p:nvPicPr>
        <p:blipFill>
          <a:blip r:embed="rId2">
            <a:extLst/>
          </a:blip>
          <a:stretch>
            <a:fillRect/>
          </a:stretch>
        </p:blipFill>
        <p:spPr>
          <a:xfrm>
            <a:off x="2971800" y="4373952"/>
            <a:ext cx="4876800" cy="990601"/>
          </a:xfrm>
          <a:prstGeom prst="rect">
            <a:avLst/>
          </a:prstGeom>
          <a:ln w="28575">
            <a:solidFill>
              <a:srgbClr val="CC3300"/>
            </a:solidFill>
            <a:miter/>
          </a:ln>
        </p:spPr>
      </p:pic>
      <p:pic>
        <p:nvPicPr>
          <p:cNvPr id="642" name="Object 9" descr="Object 9"/>
          <p:cNvPicPr>
            <a:picLocks noChangeAspect="1"/>
          </p:cNvPicPr>
          <p:nvPr/>
        </p:nvPicPr>
        <p:blipFill>
          <a:blip r:embed="rId3">
            <a:extLst/>
          </a:blip>
          <a:stretch>
            <a:fillRect/>
          </a:stretch>
        </p:blipFill>
        <p:spPr>
          <a:xfrm>
            <a:off x="2424112" y="5760244"/>
            <a:ext cx="1066801" cy="671514"/>
          </a:xfrm>
          <a:prstGeom prst="rect">
            <a:avLst/>
          </a:prstGeom>
          <a:ln w="28575">
            <a:solidFill>
              <a:srgbClr val="CC3300"/>
            </a:solidFill>
            <a:miter/>
          </a:ln>
        </p:spPr>
      </p:pic>
      <p:pic>
        <p:nvPicPr>
          <p:cNvPr id="643" name="Object 10" descr="Object 10"/>
          <p:cNvPicPr>
            <a:picLocks noChangeAspect="1"/>
          </p:cNvPicPr>
          <p:nvPr/>
        </p:nvPicPr>
        <p:blipFill>
          <a:blip r:embed="rId4">
            <a:extLst/>
          </a:blip>
          <a:stretch>
            <a:fillRect/>
          </a:stretch>
        </p:blipFill>
        <p:spPr>
          <a:xfrm>
            <a:off x="4227512" y="5760244"/>
            <a:ext cx="1146176" cy="671514"/>
          </a:xfrm>
          <a:prstGeom prst="rect">
            <a:avLst/>
          </a:prstGeom>
          <a:ln w="28575">
            <a:solidFill>
              <a:srgbClr val="CC3300"/>
            </a:solidFill>
            <a:miter/>
          </a:ln>
        </p:spPr>
      </p:pic>
      <p:sp>
        <p:nvSpPr>
          <p:cNvPr id="644" name="Title 1"/>
          <p:cNvSpPr txBox="1"/>
          <p:nvPr/>
        </p:nvSpPr>
        <p:spPr>
          <a:xfrm>
            <a:off x="914400" y="141278"/>
            <a:ext cx="7772400" cy="66676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lvl1pPr algn="ctr">
              <a:defRPr sz="4000">
                <a:solidFill>
                  <a:srgbClr val="0066CC"/>
                </a:solidFill>
              </a:defRPr>
            </a:lvl1pPr>
          </a:lstStyle>
          <a:p>
            <a:pPr/>
            <a:r>
              <a:t>Mạch lọc thông dải</a:t>
            </a:r>
          </a:p>
        </p:txBody>
      </p:sp>
      <p:grpSp>
        <p:nvGrpSpPr>
          <p:cNvPr id="676" name="Group"/>
          <p:cNvGrpSpPr/>
          <p:nvPr/>
        </p:nvGrpSpPr>
        <p:grpSpPr>
          <a:xfrm>
            <a:off x="5569261" y="946022"/>
            <a:ext cx="3511295" cy="1835657"/>
            <a:chOff x="0" y="0"/>
            <a:chExt cx="3511294" cy="1835656"/>
          </a:xfrm>
        </p:grpSpPr>
        <p:sp>
          <p:nvSpPr>
            <p:cNvPr id="645" name="Rectangle"/>
            <p:cNvSpPr/>
            <p:nvPr/>
          </p:nvSpPr>
          <p:spPr>
            <a:xfrm>
              <a:off x="1125407" y="613365"/>
              <a:ext cx="330489" cy="974493"/>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p>
          </p:txBody>
        </p:sp>
        <p:sp>
          <p:nvSpPr>
            <p:cNvPr id="646" name="Line"/>
            <p:cNvSpPr/>
            <p:nvPr/>
          </p:nvSpPr>
          <p:spPr>
            <a:xfrm flipH="1">
              <a:off x="1252776" y="484239"/>
              <a:ext cx="1" cy="1116065"/>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647" name="Line"/>
            <p:cNvSpPr/>
            <p:nvPr/>
          </p:nvSpPr>
          <p:spPr>
            <a:xfrm>
              <a:off x="242712" y="494833"/>
              <a:ext cx="1563921"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nvGrpSpPr>
            <p:cNvPr id="651" name="Group"/>
            <p:cNvGrpSpPr/>
            <p:nvPr/>
          </p:nvGrpSpPr>
          <p:grpSpPr>
            <a:xfrm rot="16200000">
              <a:off x="1171396" y="800767"/>
              <a:ext cx="191855" cy="407836"/>
              <a:chOff x="0" y="0"/>
              <a:chExt cx="191853" cy="407834"/>
            </a:xfrm>
          </p:grpSpPr>
          <p:sp>
            <p:nvSpPr>
              <p:cNvPr id="648" name="Rectangle"/>
              <p:cNvSpPr/>
              <p:nvPr/>
            </p:nvSpPr>
            <p:spPr>
              <a:xfrm>
                <a:off x="0" y="0"/>
                <a:ext cx="191854" cy="407835"/>
              </a:xfrm>
              <a:prstGeom prst="rect">
                <a:avLst/>
              </a:prstGeom>
              <a:solidFill>
                <a:srgbClr val="FF9300"/>
              </a:solidFill>
              <a:ln w="12700" cap="flat">
                <a:noFill/>
                <a:miter lim="400000"/>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sp>
            <p:nvSpPr>
              <p:cNvPr id="649" name="Line"/>
              <p:cNvSpPr/>
              <p:nvPr/>
            </p:nvSpPr>
            <p:spPr>
              <a:xfrm flipV="1">
                <a:off x="-1" y="13361"/>
                <a:ext cx="2" cy="394474"/>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650" name="Line"/>
              <p:cNvSpPr/>
              <p:nvPr/>
            </p:nvSpPr>
            <p:spPr>
              <a:xfrm flipV="1">
                <a:off x="191853" y="6680"/>
                <a:ext cx="1" cy="394474"/>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652" name="C1"/>
            <p:cNvSpPr txBox="1"/>
            <p:nvPr/>
          </p:nvSpPr>
          <p:spPr>
            <a:xfrm>
              <a:off x="794847" y="1004684"/>
              <a:ext cx="457930" cy="4383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C</a:t>
              </a:r>
              <a:r>
                <a:rPr baseline="-5999"/>
                <a:t>1</a:t>
              </a:r>
            </a:p>
          </p:txBody>
        </p:sp>
        <p:sp>
          <p:nvSpPr>
            <p:cNvPr id="653" name="Line"/>
            <p:cNvSpPr/>
            <p:nvPr/>
          </p:nvSpPr>
          <p:spPr>
            <a:xfrm>
              <a:off x="242712" y="1589709"/>
              <a:ext cx="1563921"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654" name="R1"/>
            <p:cNvSpPr txBox="1"/>
            <p:nvPr/>
          </p:nvSpPr>
          <p:spPr>
            <a:xfrm>
              <a:off x="805310" y="45858"/>
              <a:ext cx="457930" cy="4383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R</a:t>
              </a:r>
              <a:r>
                <a:rPr baseline="-5999"/>
                <a:t>1</a:t>
              </a:r>
            </a:p>
          </p:txBody>
        </p:sp>
        <p:sp>
          <p:nvSpPr>
            <p:cNvPr id="655" name="vi"/>
            <p:cNvSpPr txBox="1"/>
            <p:nvPr/>
          </p:nvSpPr>
          <p:spPr>
            <a:xfrm>
              <a:off x="0" y="823080"/>
              <a:ext cx="457930" cy="4383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v</a:t>
              </a:r>
              <a:r>
                <a:rPr baseline="-5999" sz="1700"/>
                <a:t>i</a:t>
              </a:r>
            </a:p>
          </p:txBody>
        </p:sp>
        <p:sp>
          <p:nvSpPr>
            <p:cNvPr id="656" name="Rectangle"/>
            <p:cNvSpPr/>
            <p:nvPr/>
          </p:nvSpPr>
          <p:spPr>
            <a:xfrm rot="5400000">
              <a:off x="689943" y="207806"/>
              <a:ext cx="191854" cy="534146"/>
            </a:xfrm>
            <a:prstGeom prst="rect">
              <a:avLst/>
            </a:prstGeom>
            <a:solidFill>
              <a:srgbClr val="FF9300"/>
            </a:solidFill>
            <a:ln w="26425" cap="flat">
              <a:solidFill>
                <a:srgbClr val="629DD1"/>
              </a:solidFill>
              <a:prstDash val="solid"/>
              <a:round/>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grpSp>
          <p:nvGrpSpPr>
            <p:cNvPr id="660" name="Group"/>
            <p:cNvGrpSpPr/>
            <p:nvPr/>
          </p:nvGrpSpPr>
          <p:grpSpPr>
            <a:xfrm>
              <a:off x="2372139" y="484240"/>
              <a:ext cx="330489" cy="1116064"/>
              <a:chOff x="0" y="0"/>
              <a:chExt cx="330488" cy="1116063"/>
            </a:xfrm>
          </p:grpSpPr>
          <p:sp>
            <p:nvSpPr>
              <p:cNvPr id="657" name="Rectangle"/>
              <p:cNvSpPr/>
              <p:nvPr/>
            </p:nvSpPr>
            <p:spPr>
              <a:xfrm>
                <a:off x="0" y="129125"/>
                <a:ext cx="330489" cy="974493"/>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p>
            </p:txBody>
          </p:sp>
          <p:sp>
            <p:nvSpPr>
              <p:cNvPr id="658" name="Line"/>
              <p:cNvSpPr/>
              <p:nvPr/>
            </p:nvSpPr>
            <p:spPr>
              <a:xfrm flipH="1">
                <a:off x="127369" y="0"/>
                <a:ext cx="1" cy="1116064"/>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659" name="Rectangle"/>
              <p:cNvSpPr/>
              <p:nvPr/>
            </p:nvSpPr>
            <p:spPr>
              <a:xfrm>
                <a:off x="16313" y="287619"/>
                <a:ext cx="189486" cy="540825"/>
              </a:xfrm>
              <a:prstGeom prst="rect">
                <a:avLst/>
              </a:prstGeom>
              <a:solidFill>
                <a:srgbClr val="FF9300"/>
              </a:solidFill>
              <a:ln w="26425" cap="flat">
                <a:solidFill>
                  <a:srgbClr val="629DD1"/>
                </a:solidFill>
                <a:prstDash val="solid"/>
                <a:round/>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grpSp>
        <p:sp>
          <p:nvSpPr>
            <p:cNvPr id="661" name="Line"/>
            <p:cNvSpPr/>
            <p:nvPr/>
          </p:nvSpPr>
          <p:spPr>
            <a:xfrm>
              <a:off x="1489444" y="494833"/>
              <a:ext cx="1563921"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nvGrpSpPr>
            <p:cNvPr id="665" name="Group"/>
            <p:cNvGrpSpPr/>
            <p:nvPr/>
          </p:nvGrpSpPr>
          <p:grpSpPr>
            <a:xfrm>
              <a:off x="1918671" y="277772"/>
              <a:ext cx="189486" cy="412935"/>
              <a:chOff x="0" y="0"/>
              <a:chExt cx="189484" cy="412934"/>
            </a:xfrm>
          </p:grpSpPr>
          <p:sp>
            <p:nvSpPr>
              <p:cNvPr id="662" name="Rectangle"/>
              <p:cNvSpPr/>
              <p:nvPr/>
            </p:nvSpPr>
            <p:spPr>
              <a:xfrm>
                <a:off x="0" y="0"/>
                <a:ext cx="189485" cy="412935"/>
              </a:xfrm>
              <a:prstGeom prst="rect">
                <a:avLst/>
              </a:prstGeom>
              <a:solidFill>
                <a:srgbClr val="FF9300"/>
              </a:solidFill>
              <a:ln w="12700" cap="flat">
                <a:noFill/>
                <a:miter lim="400000"/>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sp>
            <p:nvSpPr>
              <p:cNvPr id="663" name="Line"/>
              <p:cNvSpPr/>
              <p:nvPr/>
            </p:nvSpPr>
            <p:spPr>
              <a:xfrm flipV="1">
                <a:off x="-1" y="13528"/>
                <a:ext cx="2" cy="399406"/>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664" name="Line"/>
              <p:cNvSpPr/>
              <p:nvPr/>
            </p:nvSpPr>
            <p:spPr>
              <a:xfrm flipV="1">
                <a:off x="189484" y="6764"/>
                <a:ext cx="1" cy="399406"/>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666" name="C2"/>
            <p:cNvSpPr txBox="1"/>
            <p:nvPr/>
          </p:nvSpPr>
          <p:spPr>
            <a:xfrm>
              <a:off x="1632303" y="0"/>
              <a:ext cx="457930" cy="4383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C</a:t>
              </a:r>
              <a:r>
                <a:rPr baseline="-5999"/>
                <a:t>2</a:t>
              </a:r>
            </a:p>
          </p:txBody>
        </p:sp>
        <p:sp>
          <p:nvSpPr>
            <p:cNvPr id="667" name="Line"/>
            <p:cNvSpPr/>
            <p:nvPr/>
          </p:nvSpPr>
          <p:spPr>
            <a:xfrm>
              <a:off x="1489444" y="1589709"/>
              <a:ext cx="1563921"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668" name="R2"/>
            <p:cNvSpPr txBox="1"/>
            <p:nvPr/>
          </p:nvSpPr>
          <p:spPr>
            <a:xfrm>
              <a:off x="2042440" y="983497"/>
              <a:ext cx="457930" cy="4383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R</a:t>
              </a:r>
              <a:r>
                <a:rPr baseline="-5999"/>
                <a:t>2</a:t>
              </a:r>
            </a:p>
          </p:txBody>
        </p:sp>
        <p:sp>
          <p:nvSpPr>
            <p:cNvPr id="669" name="vo"/>
            <p:cNvSpPr txBox="1"/>
            <p:nvPr/>
          </p:nvSpPr>
          <p:spPr>
            <a:xfrm>
              <a:off x="3053364" y="910514"/>
              <a:ext cx="457931" cy="4383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v</a:t>
              </a:r>
              <a:r>
                <a:rPr baseline="-5999" spc="-18"/>
                <a:t>o</a:t>
              </a:r>
            </a:p>
          </p:txBody>
        </p:sp>
        <p:grpSp>
          <p:nvGrpSpPr>
            <p:cNvPr id="675" name="Group"/>
            <p:cNvGrpSpPr/>
            <p:nvPr/>
          </p:nvGrpSpPr>
          <p:grpSpPr>
            <a:xfrm>
              <a:off x="1131696" y="1426048"/>
              <a:ext cx="265319" cy="409609"/>
              <a:chOff x="0" y="0"/>
              <a:chExt cx="265317" cy="409608"/>
            </a:xfrm>
          </p:grpSpPr>
          <p:grpSp>
            <p:nvGrpSpPr>
              <p:cNvPr id="673" name="Group"/>
              <p:cNvGrpSpPr/>
              <p:nvPr/>
            </p:nvGrpSpPr>
            <p:grpSpPr>
              <a:xfrm>
                <a:off x="0" y="291394"/>
                <a:ext cx="265318" cy="118215"/>
                <a:chOff x="0" y="0"/>
                <a:chExt cx="265317" cy="118213"/>
              </a:xfrm>
            </p:grpSpPr>
            <p:sp>
              <p:nvSpPr>
                <p:cNvPr id="670" name="Line"/>
                <p:cNvSpPr/>
                <p:nvPr/>
              </p:nvSpPr>
              <p:spPr>
                <a:xfrm>
                  <a:off x="0" y="0"/>
                  <a:ext cx="265318" cy="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671" name="Line"/>
                <p:cNvSpPr/>
                <p:nvPr/>
              </p:nvSpPr>
              <p:spPr>
                <a:xfrm>
                  <a:off x="41589" y="59460"/>
                  <a:ext cx="182140"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672" name="Line"/>
                <p:cNvSpPr/>
                <p:nvPr/>
              </p:nvSpPr>
              <p:spPr>
                <a:xfrm>
                  <a:off x="87124" y="118213"/>
                  <a:ext cx="91070"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674" name="Line"/>
              <p:cNvSpPr/>
              <p:nvPr/>
            </p:nvSpPr>
            <p:spPr>
              <a:xfrm flipV="1">
                <a:off x="121707" y="0"/>
                <a:ext cx="1" cy="29915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gr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686" name="Group 15"/>
          <p:cNvGrpSpPr/>
          <p:nvPr/>
        </p:nvGrpSpPr>
        <p:grpSpPr>
          <a:xfrm>
            <a:off x="262651" y="1462510"/>
            <a:ext cx="6425487" cy="4996905"/>
            <a:chOff x="0" y="0"/>
            <a:chExt cx="6425486" cy="4996904"/>
          </a:xfrm>
        </p:grpSpPr>
        <p:grpSp>
          <p:nvGrpSpPr>
            <p:cNvPr id="682" name="Group 14"/>
            <p:cNvGrpSpPr/>
            <p:nvPr/>
          </p:nvGrpSpPr>
          <p:grpSpPr>
            <a:xfrm>
              <a:off x="0" y="-1"/>
              <a:ext cx="6425487" cy="4996906"/>
              <a:chOff x="0" y="0"/>
              <a:chExt cx="6425486" cy="4996904"/>
            </a:xfrm>
          </p:grpSpPr>
          <p:pic>
            <p:nvPicPr>
              <p:cNvPr id="678" name="Picture 2" descr="Picture 2"/>
              <p:cNvPicPr>
                <a:picLocks noChangeAspect="1"/>
              </p:cNvPicPr>
              <p:nvPr/>
            </p:nvPicPr>
            <p:blipFill>
              <a:blip r:embed="rId2">
                <a:extLst/>
              </a:blip>
              <a:stretch>
                <a:fillRect/>
              </a:stretch>
            </p:blipFill>
            <p:spPr>
              <a:xfrm>
                <a:off x="0" y="0"/>
                <a:ext cx="6001162" cy="4516841"/>
              </a:xfrm>
              <a:prstGeom prst="rect">
                <a:avLst/>
              </a:prstGeom>
              <a:ln w="12700" cap="flat">
                <a:noFill/>
                <a:miter lim="400000"/>
              </a:ln>
              <a:effectLst/>
            </p:spPr>
          </p:pic>
          <p:sp>
            <p:nvSpPr>
              <p:cNvPr id="679" name="TextBox 5"/>
              <p:cNvSpPr txBox="1"/>
              <p:nvPr/>
            </p:nvSpPr>
            <p:spPr>
              <a:xfrm>
                <a:off x="57038" y="4442547"/>
                <a:ext cx="6368449" cy="5543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2500"/>
                </a:lvl1pPr>
              </a:lstStyle>
              <a:p>
                <a:pPr/>
                <a:r>
                  <a:t>Đáp ứng biên - tần của bộ lọc thông dải thực tế</a:t>
                </a:r>
              </a:p>
            </p:txBody>
          </p:sp>
          <p:pic>
            <p:nvPicPr>
              <p:cNvPr id="680" name="Object 4" descr="Object 4"/>
              <p:cNvPicPr>
                <a:picLocks noChangeAspect="1"/>
              </p:cNvPicPr>
              <p:nvPr/>
            </p:nvPicPr>
            <p:blipFill>
              <a:blip r:embed="rId3">
                <a:extLst/>
              </a:blip>
              <a:stretch>
                <a:fillRect/>
              </a:stretch>
            </p:blipFill>
            <p:spPr>
              <a:xfrm>
                <a:off x="3688786" y="3922518"/>
                <a:ext cx="605622" cy="475458"/>
              </a:xfrm>
              <a:prstGeom prst="rect">
                <a:avLst/>
              </a:prstGeom>
              <a:ln w="12700" cap="flat">
                <a:noFill/>
                <a:miter lim="400000"/>
              </a:ln>
              <a:effectLst/>
            </p:spPr>
          </p:pic>
          <p:pic>
            <p:nvPicPr>
              <p:cNvPr id="681" name="Object 5" descr="Object 5"/>
              <p:cNvPicPr>
                <a:picLocks noChangeAspect="1"/>
              </p:cNvPicPr>
              <p:nvPr/>
            </p:nvPicPr>
            <p:blipFill>
              <a:blip r:embed="rId4">
                <a:extLst/>
              </a:blip>
              <a:stretch>
                <a:fillRect/>
              </a:stretch>
            </p:blipFill>
            <p:spPr>
              <a:xfrm>
                <a:off x="2477542" y="3967092"/>
                <a:ext cx="637739" cy="475458"/>
              </a:xfrm>
              <a:prstGeom prst="rect">
                <a:avLst/>
              </a:prstGeom>
              <a:ln w="12700" cap="flat">
                <a:noFill/>
                <a:miter lim="400000"/>
              </a:ln>
              <a:effectLst/>
            </p:spPr>
          </p:pic>
        </p:grpSp>
        <p:pic>
          <p:nvPicPr>
            <p:cNvPr id="683" name="Object 6" descr="Object 6"/>
            <p:cNvPicPr>
              <a:picLocks noChangeAspect="1"/>
            </p:cNvPicPr>
            <p:nvPr/>
          </p:nvPicPr>
          <p:blipFill>
            <a:blip r:embed="rId5">
              <a:extLst/>
            </a:blip>
            <a:stretch>
              <a:fillRect/>
            </a:stretch>
          </p:blipFill>
          <p:spPr>
            <a:xfrm>
              <a:off x="5480419" y="3419824"/>
              <a:ext cx="403749" cy="292209"/>
            </a:xfrm>
            <a:prstGeom prst="rect">
              <a:avLst/>
            </a:prstGeom>
            <a:ln w="12700" cap="flat">
              <a:noFill/>
              <a:miter lim="400000"/>
            </a:ln>
            <a:effectLst/>
          </p:spPr>
        </p:pic>
        <p:pic>
          <p:nvPicPr>
            <p:cNvPr id="684" name="Object 7" descr="Object 7"/>
            <p:cNvPicPr>
              <a:picLocks noChangeAspect="1"/>
            </p:cNvPicPr>
            <p:nvPr/>
          </p:nvPicPr>
          <p:blipFill>
            <a:blip r:embed="rId6">
              <a:extLst/>
            </a:blip>
            <a:stretch>
              <a:fillRect/>
            </a:stretch>
          </p:blipFill>
          <p:spPr>
            <a:xfrm>
              <a:off x="770791" y="59434"/>
              <a:ext cx="571213" cy="529937"/>
            </a:xfrm>
            <a:prstGeom prst="rect">
              <a:avLst/>
            </a:prstGeom>
            <a:ln w="12700" cap="flat">
              <a:noFill/>
              <a:miter lim="400000"/>
            </a:ln>
            <a:effectLst/>
          </p:spPr>
        </p:pic>
        <p:pic>
          <p:nvPicPr>
            <p:cNvPr id="685" name="Object 6" descr="Object 6"/>
            <p:cNvPicPr>
              <a:picLocks noChangeAspect="1"/>
            </p:cNvPicPr>
            <p:nvPr/>
          </p:nvPicPr>
          <p:blipFill>
            <a:blip r:embed="rId7">
              <a:extLst/>
            </a:blip>
            <a:stretch>
              <a:fillRect/>
            </a:stretch>
          </p:blipFill>
          <p:spPr>
            <a:xfrm>
              <a:off x="3086455" y="3922477"/>
              <a:ext cx="537985" cy="452108"/>
            </a:xfrm>
            <a:prstGeom prst="rect">
              <a:avLst/>
            </a:prstGeom>
            <a:ln w="12700" cap="flat">
              <a:noFill/>
              <a:miter lim="400000"/>
            </a:ln>
            <a:effectLst/>
          </p:spPr>
        </p:pic>
      </p:grpSp>
      <p:pic>
        <p:nvPicPr>
          <p:cNvPr id="687" name="Object 9" descr="Object 9"/>
          <p:cNvPicPr>
            <a:picLocks noChangeAspect="1"/>
          </p:cNvPicPr>
          <p:nvPr/>
        </p:nvPicPr>
        <p:blipFill>
          <a:blip r:embed="rId8">
            <a:extLst/>
          </a:blip>
          <a:stretch>
            <a:fillRect/>
          </a:stretch>
        </p:blipFill>
        <p:spPr>
          <a:xfrm>
            <a:off x="6154737" y="3275162"/>
            <a:ext cx="1066801" cy="671514"/>
          </a:xfrm>
          <a:prstGeom prst="rect">
            <a:avLst/>
          </a:prstGeom>
          <a:ln w="28575">
            <a:solidFill>
              <a:srgbClr val="CC3300"/>
            </a:solidFill>
            <a:miter/>
          </a:ln>
        </p:spPr>
      </p:pic>
      <p:pic>
        <p:nvPicPr>
          <p:cNvPr id="688" name="Object 10" descr="Object 10"/>
          <p:cNvPicPr>
            <a:picLocks noChangeAspect="1"/>
          </p:cNvPicPr>
          <p:nvPr/>
        </p:nvPicPr>
        <p:blipFill>
          <a:blip r:embed="rId9">
            <a:extLst/>
          </a:blip>
          <a:stretch>
            <a:fillRect/>
          </a:stretch>
        </p:blipFill>
        <p:spPr>
          <a:xfrm>
            <a:off x="7526337" y="3275162"/>
            <a:ext cx="1146176" cy="671514"/>
          </a:xfrm>
          <a:prstGeom prst="rect">
            <a:avLst/>
          </a:prstGeom>
          <a:ln w="28575">
            <a:solidFill>
              <a:srgbClr val="CC3300"/>
            </a:solidFill>
            <a:miter/>
          </a:ln>
        </p:spPr>
      </p:pic>
      <p:sp>
        <p:nvSpPr>
          <p:cNvPr id="689" name="Title 1"/>
          <p:cNvSpPr txBox="1"/>
          <p:nvPr/>
        </p:nvSpPr>
        <p:spPr>
          <a:xfrm>
            <a:off x="914400" y="141278"/>
            <a:ext cx="7772400" cy="66676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lvl1pPr algn="ctr">
              <a:defRPr sz="4000">
                <a:solidFill>
                  <a:srgbClr val="0066CC"/>
                </a:solidFill>
              </a:defRPr>
            </a:lvl1pPr>
          </a:lstStyle>
          <a:p>
            <a:pPr/>
            <a:r>
              <a:t>Mạch lọc thông dải</a:t>
            </a:r>
          </a:p>
        </p:txBody>
      </p:sp>
      <p:grpSp>
        <p:nvGrpSpPr>
          <p:cNvPr id="721" name="Group"/>
          <p:cNvGrpSpPr/>
          <p:nvPr/>
        </p:nvGrpSpPr>
        <p:grpSpPr>
          <a:xfrm>
            <a:off x="5569261" y="946022"/>
            <a:ext cx="3511295" cy="1835657"/>
            <a:chOff x="0" y="0"/>
            <a:chExt cx="3511294" cy="1835656"/>
          </a:xfrm>
        </p:grpSpPr>
        <p:sp>
          <p:nvSpPr>
            <p:cNvPr id="690" name="Rectangle"/>
            <p:cNvSpPr/>
            <p:nvPr/>
          </p:nvSpPr>
          <p:spPr>
            <a:xfrm>
              <a:off x="1125407" y="613365"/>
              <a:ext cx="330489" cy="974493"/>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p>
          </p:txBody>
        </p:sp>
        <p:sp>
          <p:nvSpPr>
            <p:cNvPr id="691" name="Line"/>
            <p:cNvSpPr/>
            <p:nvPr/>
          </p:nvSpPr>
          <p:spPr>
            <a:xfrm flipH="1">
              <a:off x="1252776" y="484239"/>
              <a:ext cx="1" cy="1116065"/>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692" name="Line"/>
            <p:cNvSpPr/>
            <p:nvPr/>
          </p:nvSpPr>
          <p:spPr>
            <a:xfrm>
              <a:off x="242712" y="494833"/>
              <a:ext cx="1563921"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nvGrpSpPr>
            <p:cNvPr id="696" name="Group"/>
            <p:cNvGrpSpPr/>
            <p:nvPr/>
          </p:nvGrpSpPr>
          <p:grpSpPr>
            <a:xfrm rot="16200000">
              <a:off x="1171396" y="800767"/>
              <a:ext cx="191855" cy="407836"/>
              <a:chOff x="0" y="0"/>
              <a:chExt cx="191853" cy="407834"/>
            </a:xfrm>
          </p:grpSpPr>
          <p:sp>
            <p:nvSpPr>
              <p:cNvPr id="693" name="Rectangle"/>
              <p:cNvSpPr/>
              <p:nvPr/>
            </p:nvSpPr>
            <p:spPr>
              <a:xfrm>
                <a:off x="0" y="0"/>
                <a:ext cx="191854" cy="407835"/>
              </a:xfrm>
              <a:prstGeom prst="rect">
                <a:avLst/>
              </a:prstGeom>
              <a:solidFill>
                <a:srgbClr val="FF9300"/>
              </a:solidFill>
              <a:ln w="12700" cap="flat">
                <a:noFill/>
                <a:miter lim="400000"/>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sp>
            <p:nvSpPr>
              <p:cNvPr id="694" name="Line"/>
              <p:cNvSpPr/>
              <p:nvPr/>
            </p:nvSpPr>
            <p:spPr>
              <a:xfrm flipV="1">
                <a:off x="-1" y="13361"/>
                <a:ext cx="2" cy="394474"/>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695" name="Line"/>
              <p:cNvSpPr/>
              <p:nvPr/>
            </p:nvSpPr>
            <p:spPr>
              <a:xfrm flipV="1">
                <a:off x="191853" y="6680"/>
                <a:ext cx="1" cy="394474"/>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697" name="C1"/>
            <p:cNvSpPr txBox="1"/>
            <p:nvPr/>
          </p:nvSpPr>
          <p:spPr>
            <a:xfrm>
              <a:off x="794847" y="1004684"/>
              <a:ext cx="457930" cy="4383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C</a:t>
              </a:r>
              <a:r>
                <a:rPr baseline="-5999"/>
                <a:t>1</a:t>
              </a:r>
            </a:p>
          </p:txBody>
        </p:sp>
        <p:sp>
          <p:nvSpPr>
            <p:cNvPr id="698" name="Line"/>
            <p:cNvSpPr/>
            <p:nvPr/>
          </p:nvSpPr>
          <p:spPr>
            <a:xfrm>
              <a:off x="242712" y="1589709"/>
              <a:ext cx="1563921"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699" name="R1"/>
            <p:cNvSpPr txBox="1"/>
            <p:nvPr/>
          </p:nvSpPr>
          <p:spPr>
            <a:xfrm>
              <a:off x="805310" y="45858"/>
              <a:ext cx="457930" cy="4383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R</a:t>
              </a:r>
              <a:r>
                <a:rPr baseline="-5999"/>
                <a:t>1</a:t>
              </a:r>
            </a:p>
          </p:txBody>
        </p:sp>
        <p:sp>
          <p:nvSpPr>
            <p:cNvPr id="700" name="vi"/>
            <p:cNvSpPr txBox="1"/>
            <p:nvPr/>
          </p:nvSpPr>
          <p:spPr>
            <a:xfrm>
              <a:off x="0" y="823080"/>
              <a:ext cx="457930" cy="4383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v</a:t>
              </a:r>
              <a:r>
                <a:rPr baseline="-5999" sz="1700"/>
                <a:t>i</a:t>
              </a:r>
            </a:p>
          </p:txBody>
        </p:sp>
        <p:sp>
          <p:nvSpPr>
            <p:cNvPr id="701" name="Rectangle"/>
            <p:cNvSpPr/>
            <p:nvPr/>
          </p:nvSpPr>
          <p:spPr>
            <a:xfrm rot="5400000">
              <a:off x="689943" y="207806"/>
              <a:ext cx="191854" cy="534146"/>
            </a:xfrm>
            <a:prstGeom prst="rect">
              <a:avLst/>
            </a:prstGeom>
            <a:solidFill>
              <a:srgbClr val="FF9300"/>
            </a:solidFill>
            <a:ln w="26425" cap="flat">
              <a:solidFill>
                <a:srgbClr val="629DD1"/>
              </a:solidFill>
              <a:prstDash val="solid"/>
              <a:round/>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grpSp>
          <p:nvGrpSpPr>
            <p:cNvPr id="705" name="Group"/>
            <p:cNvGrpSpPr/>
            <p:nvPr/>
          </p:nvGrpSpPr>
          <p:grpSpPr>
            <a:xfrm>
              <a:off x="2372139" y="484240"/>
              <a:ext cx="330489" cy="1116064"/>
              <a:chOff x="0" y="0"/>
              <a:chExt cx="330488" cy="1116063"/>
            </a:xfrm>
          </p:grpSpPr>
          <p:sp>
            <p:nvSpPr>
              <p:cNvPr id="702" name="Rectangle"/>
              <p:cNvSpPr/>
              <p:nvPr/>
            </p:nvSpPr>
            <p:spPr>
              <a:xfrm>
                <a:off x="0" y="129125"/>
                <a:ext cx="330489" cy="974493"/>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p>
            </p:txBody>
          </p:sp>
          <p:sp>
            <p:nvSpPr>
              <p:cNvPr id="703" name="Line"/>
              <p:cNvSpPr/>
              <p:nvPr/>
            </p:nvSpPr>
            <p:spPr>
              <a:xfrm flipH="1">
                <a:off x="127369" y="0"/>
                <a:ext cx="1" cy="1116064"/>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704" name="Rectangle"/>
              <p:cNvSpPr/>
              <p:nvPr/>
            </p:nvSpPr>
            <p:spPr>
              <a:xfrm>
                <a:off x="16313" y="287619"/>
                <a:ext cx="189486" cy="540825"/>
              </a:xfrm>
              <a:prstGeom prst="rect">
                <a:avLst/>
              </a:prstGeom>
              <a:solidFill>
                <a:srgbClr val="FF9300"/>
              </a:solidFill>
              <a:ln w="26425" cap="flat">
                <a:solidFill>
                  <a:srgbClr val="629DD1"/>
                </a:solidFill>
                <a:prstDash val="solid"/>
                <a:round/>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grpSp>
        <p:sp>
          <p:nvSpPr>
            <p:cNvPr id="706" name="Line"/>
            <p:cNvSpPr/>
            <p:nvPr/>
          </p:nvSpPr>
          <p:spPr>
            <a:xfrm>
              <a:off x="1489444" y="494833"/>
              <a:ext cx="1563921"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nvGrpSpPr>
            <p:cNvPr id="710" name="Group"/>
            <p:cNvGrpSpPr/>
            <p:nvPr/>
          </p:nvGrpSpPr>
          <p:grpSpPr>
            <a:xfrm>
              <a:off x="1918671" y="277772"/>
              <a:ext cx="189486" cy="412935"/>
              <a:chOff x="0" y="0"/>
              <a:chExt cx="189484" cy="412934"/>
            </a:xfrm>
          </p:grpSpPr>
          <p:sp>
            <p:nvSpPr>
              <p:cNvPr id="707" name="Rectangle"/>
              <p:cNvSpPr/>
              <p:nvPr/>
            </p:nvSpPr>
            <p:spPr>
              <a:xfrm>
                <a:off x="0" y="0"/>
                <a:ext cx="189485" cy="412935"/>
              </a:xfrm>
              <a:prstGeom prst="rect">
                <a:avLst/>
              </a:prstGeom>
              <a:solidFill>
                <a:srgbClr val="FF9300"/>
              </a:solidFill>
              <a:ln w="12700" cap="flat">
                <a:noFill/>
                <a:miter lim="400000"/>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sp>
            <p:nvSpPr>
              <p:cNvPr id="708" name="Line"/>
              <p:cNvSpPr/>
              <p:nvPr/>
            </p:nvSpPr>
            <p:spPr>
              <a:xfrm flipV="1">
                <a:off x="-1" y="13528"/>
                <a:ext cx="2" cy="399406"/>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709" name="Line"/>
              <p:cNvSpPr/>
              <p:nvPr/>
            </p:nvSpPr>
            <p:spPr>
              <a:xfrm flipV="1">
                <a:off x="189484" y="6764"/>
                <a:ext cx="1" cy="399406"/>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711" name="C2"/>
            <p:cNvSpPr txBox="1"/>
            <p:nvPr/>
          </p:nvSpPr>
          <p:spPr>
            <a:xfrm>
              <a:off x="1632303" y="0"/>
              <a:ext cx="457930" cy="4383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C</a:t>
              </a:r>
              <a:r>
                <a:rPr baseline="-5999"/>
                <a:t>2</a:t>
              </a:r>
            </a:p>
          </p:txBody>
        </p:sp>
        <p:sp>
          <p:nvSpPr>
            <p:cNvPr id="712" name="Line"/>
            <p:cNvSpPr/>
            <p:nvPr/>
          </p:nvSpPr>
          <p:spPr>
            <a:xfrm>
              <a:off x="1489444" y="1589709"/>
              <a:ext cx="1563921"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713" name="R2"/>
            <p:cNvSpPr txBox="1"/>
            <p:nvPr/>
          </p:nvSpPr>
          <p:spPr>
            <a:xfrm>
              <a:off x="2042440" y="983497"/>
              <a:ext cx="457930" cy="4383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R</a:t>
              </a:r>
              <a:r>
                <a:rPr baseline="-5999"/>
                <a:t>2</a:t>
              </a:r>
            </a:p>
          </p:txBody>
        </p:sp>
        <p:sp>
          <p:nvSpPr>
            <p:cNvPr id="714" name="vo"/>
            <p:cNvSpPr txBox="1"/>
            <p:nvPr/>
          </p:nvSpPr>
          <p:spPr>
            <a:xfrm>
              <a:off x="3053364" y="910514"/>
              <a:ext cx="457931" cy="4383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v</a:t>
              </a:r>
              <a:r>
                <a:rPr baseline="-5999" spc="-18"/>
                <a:t>o</a:t>
              </a:r>
            </a:p>
          </p:txBody>
        </p:sp>
        <p:grpSp>
          <p:nvGrpSpPr>
            <p:cNvPr id="720" name="Group"/>
            <p:cNvGrpSpPr/>
            <p:nvPr/>
          </p:nvGrpSpPr>
          <p:grpSpPr>
            <a:xfrm>
              <a:off x="1131696" y="1426048"/>
              <a:ext cx="265319" cy="409609"/>
              <a:chOff x="0" y="0"/>
              <a:chExt cx="265317" cy="409608"/>
            </a:xfrm>
          </p:grpSpPr>
          <p:grpSp>
            <p:nvGrpSpPr>
              <p:cNvPr id="718" name="Group"/>
              <p:cNvGrpSpPr/>
              <p:nvPr/>
            </p:nvGrpSpPr>
            <p:grpSpPr>
              <a:xfrm>
                <a:off x="0" y="291394"/>
                <a:ext cx="265318" cy="118215"/>
                <a:chOff x="0" y="0"/>
                <a:chExt cx="265317" cy="118213"/>
              </a:xfrm>
            </p:grpSpPr>
            <p:sp>
              <p:nvSpPr>
                <p:cNvPr id="715" name="Line"/>
                <p:cNvSpPr/>
                <p:nvPr/>
              </p:nvSpPr>
              <p:spPr>
                <a:xfrm>
                  <a:off x="0" y="0"/>
                  <a:ext cx="265318" cy="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716" name="Line"/>
                <p:cNvSpPr/>
                <p:nvPr/>
              </p:nvSpPr>
              <p:spPr>
                <a:xfrm>
                  <a:off x="41589" y="59460"/>
                  <a:ext cx="182140"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717" name="Line"/>
                <p:cNvSpPr/>
                <p:nvPr/>
              </p:nvSpPr>
              <p:spPr>
                <a:xfrm>
                  <a:off x="87124" y="118213"/>
                  <a:ext cx="91070"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719" name="Line"/>
              <p:cNvSpPr/>
              <p:nvPr/>
            </p:nvSpPr>
            <p:spPr>
              <a:xfrm flipV="1">
                <a:off x="121707" y="0"/>
                <a:ext cx="1" cy="29915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gr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3" name="Title 1"/>
          <p:cNvSpPr txBox="1"/>
          <p:nvPr/>
        </p:nvSpPr>
        <p:spPr>
          <a:xfrm>
            <a:off x="914400" y="141278"/>
            <a:ext cx="7772400" cy="66676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lvl1pPr algn="ctr">
              <a:defRPr sz="4000">
                <a:solidFill>
                  <a:srgbClr val="0066CC"/>
                </a:solidFill>
              </a:defRPr>
            </a:lvl1pPr>
          </a:lstStyle>
          <a:p>
            <a:pPr/>
            <a:r>
              <a:t>Mạch lọc chặn dải</a:t>
            </a:r>
          </a:p>
        </p:txBody>
      </p:sp>
      <p:grpSp>
        <p:nvGrpSpPr>
          <p:cNvPr id="775" name="Group"/>
          <p:cNvGrpSpPr/>
          <p:nvPr/>
        </p:nvGrpSpPr>
        <p:grpSpPr>
          <a:xfrm>
            <a:off x="2088447" y="1769112"/>
            <a:ext cx="5545864" cy="3371556"/>
            <a:chOff x="0" y="0"/>
            <a:chExt cx="5545863" cy="3371554"/>
          </a:xfrm>
        </p:grpSpPr>
        <p:sp>
          <p:nvSpPr>
            <p:cNvPr id="724" name="Rectangle"/>
            <p:cNvSpPr/>
            <p:nvPr/>
          </p:nvSpPr>
          <p:spPr>
            <a:xfrm>
              <a:off x="2836188" y="676260"/>
              <a:ext cx="613410" cy="1183327"/>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p>
          </p:txBody>
        </p:sp>
        <p:sp>
          <p:nvSpPr>
            <p:cNvPr id="725" name="Line"/>
            <p:cNvSpPr/>
            <p:nvPr/>
          </p:nvSpPr>
          <p:spPr>
            <a:xfrm>
              <a:off x="3072594" y="519463"/>
              <a:ext cx="1" cy="86960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726" name="Line"/>
            <p:cNvSpPr/>
            <p:nvPr/>
          </p:nvSpPr>
          <p:spPr>
            <a:xfrm>
              <a:off x="1197846" y="532327"/>
              <a:ext cx="2902743"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727" name="C1"/>
            <p:cNvSpPr txBox="1"/>
            <p:nvPr/>
          </p:nvSpPr>
          <p:spPr>
            <a:xfrm>
              <a:off x="2129091" y="824746"/>
              <a:ext cx="849950" cy="532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C</a:t>
              </a:r>
              <a:r>
                <a:rPr baseline="-5999"/>
                <a:t>1</a:t>
              </a:r>
            </a:p>
          </p:txBody>
        </p:sp>
        <p:sp>
          <p:nvSpPr>
            <p:cNvPr id="728" name="R1"/>
            <p:cNvSpPr txBox="1"/>
            <p:nvPr/>
          </p:nvSpPr>
          <p:spPr>
            <a:xfrm>
              <a:off x="1500237" y="0"/>
              <a:ext cx="849949" cy="532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R</a:t>
              </a:r>
              <a:r>
                <a:rPr baseline="-5999"/>
                <a:t>1</a:t>
              </a:r>
            </a:p>
          </p:txBody>
        </p:sp>
        <p:sp>
          <p:nvSpPr>
            <p:cNvPr id="729" name="vi"/>
            <p:cNvSpPr txBox="1"/>
            <p:nvPr/>
          </p:nvSpPr>
          <p:spPr>
            <a:xfrm>
              <a:off x="0" y="1185510"/>
              <a:ext cx="849949" cy="532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v</a:t>
              </a:r>
              <a:r>
                <a:rPr baseline="-5999" sz="1700"/>
                <a:t>i</a:t>
              </a:r>
            </a:p>
          </p:txBody>
        </p:sp>
        <p:sp>
          <p:nvSpPr>
            <p:cNvPr id="730" name="vo"/>
            <p:cNvSpPr txBox="1"/>
            <p:nvPr/>
          </p:nvSpPr>
          <p:spPr>
            <a:xfrm>
              <a:off x="4695914" y="1138575"/>
              <a:ext cx="849950" cy="532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v</a:t>
              </a:r>
              <a:r>
                <a:rPr baseline="-5999" spc="-18"/>
                <a:t>o</a:t>
              </a:r>
            </a:p>
          </p:txBody>
        </p:sp>
        <p:sp>
          <p:nvSpPr>
            <p:cNvPr id="731" name="Rectangle"/>
            <p:cNvSpPr/>
            <p:nvPr/>
          </p:nvSpPr>
          <p:spPr>
            <a:xfrm rot="5400000">
              <a:off x="2089500" y="12390"/>
              <a:ext cx="232969" cy="991412"/>
            </a:xfrm>
            <a:prstGeom prst="rect">
              <a:avLst/>
            </a:prstGeom>
            <a:solidFill>
              <a:srgbClr val="FF9300"/>
            </a:solidFill>
            <a:ln w="26425" cap="flat">
              <a:solidFill>
                <a:srgbClr val="629DD1"/>
              </a:solidFill>
              <a:prstDash val="solid"/>
              <a:round/>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grpSp>
          <p:nvGrpSpPr>
            <p:cNvPr id="735" name="Group"/>
            <p:cNvGrpSpPr/>
            <p:nvPr/>
          </p:nvGrpSpPr>
          <p:grpSpPr>
            <a:xfrm>
              <a:off x="2810671" y="1824213"/>
              <a:ext cx="613409" cy="1355238"/>
              <a:chOff x="0" y="0"/>
              <a:chExt cx="613408" cy="1355236"/>
            </a:xfrm>
          </p:grpSpPr>
          <p:sp>
            <p:nvSpPr>
              <p:cNvPr id="732" name="Rectangle"/>
              <p:cNvSpPr/>
              <p:nvPr/>
            </p:nvSpPr>
            <p:spPr>
              <a:xfrm>
                <a:off x="0" y="156797"/>
                <a:ext cx="613409" cy="1183327"/>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p>
            </p:txBody>
          </p:sp>
          <p:sp>
            <p:nvSpPr>
              <p:cNvPr id="733" name="Line"/>
              <p:cNvSpPr/>
              <p:nvPr/>
            </p:nvSpPr>
            <p:spPr>
              <a:xfrm flipH="1">
                <a:off x="236406" y="0"/>
                <a:ext cx="1" cy="1355237"/>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734" name="Rectangle"/>
              <p:cNvSpPr/>
              <p:nvPr/>
            </p:nvSpPr>
            <p:spPr>
              <a:xfrm>
                <a:off x="30279" y="349256"/>
                <a:ext cx="351697" cy="656724"/>
              </a:xfrm>
              <a:prstGeom prst="rect">
                <a:avLst/>
              </a:prstGeom>
              <a:solidFill>
                <a:srgbClr val="FF9300"/>
              </a:solidFill>
              <a:ln w="26425" cap="flat">
                <a:solidFill>
                  <a:srgbClr val="629DD1"/>
                </a:solidFill>
                <a:prstDash val="solid"/>
                <a:round/>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grpSp>
        <p:sp>
          <p:nvSpPr>
            <p:cNvPr id="736" name="Line"/>
            <p:cNvSpPr/>
            <p:nvPr/>
          </p:nvSpPr>
          <p:spPr>
            <a:xfrm>
              <a:off x="1172329" y="1837078"/>
              <a:ext cx="2902743"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nvGrpSpPr>
            <p:cNvPr id="740" name="Group"/>
            <p:cNvGrpSpPr/>
            <p:nvPr/>
          </p:nvGrpSpPr>
          <p:grpSpPr>
            <a:xfrm>
              <a:off x="1969005" y="1573501"/>
              <a:ext cx="351697" cy="501427"/>
              <a:chOff x="0" y="0"/>
              <a:chExt cx="351696" cy="501426"/>
            </a:xfrm>
          </p:grpSpPr>
          <p:sp>
            <p:nvSpPr>
              <p:cNvPr id="737" name="Rectangle"/>
              <p:cNvSpPr/>
              <p:nvPr/>
            </p:nvSpPr>
            <p:spPr>
              <a:xfrm>
                <a:off x="0" y="0"/>
                <a:ext cx="351697" cy="501427"/>
              </a:xfrm>
              <a:prstGeom prst="rect">
                <a:avLst/>
              </a:prstGeom>
              <a:solidFill>
                <a:srgbClr val="FF9300"/>
              </a:solidFill>
              <a:ln w="12700" cap="flat">
                <a:noFill/>
                <a:miter lim="400000"/>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sp>
            <p:nvSpPr>
              <p:cNvPr id="738" name="Line"/>
              <p:cNvSpPr/>
              <p:nvPr/>
            </p:nvSpPr>
            <p:spPr>
              <a:xfrm flipV="1">
                <a:off x="-1" y="16427"/>
                <a:ext cx="2" cy="484999"/>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739" name="Line"/>
              <p:cNvSpPr/>
              <p:nvPr/>
            </p:nvSpPr>
            <p:spPr>
              <a:xfrm flipV="1">
                <a:off x="351695" y="8214"/>
                <a:ext cx="1" cy="484998"/>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741" name="C2"/>
            <p:cNvSpPr txBox="1"/>
            <p:nvPr/>
          </p:nvSpPr>
          <p:spPr>
            <a:xfrm>
              <a:off x="1437485" y="1236201"/>
              <a:ext cx="849949" cy="532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C</a:t>
              </a:r>
              <a:r>
                <a:rPr baseline="-5999"/>
                <a:t>2</a:t>
              </a:r>
            </a:p>
          </p:txBody>
        </p:sp>
        <p:sp>
          <p:nvSpPr>
            <p:cNvPr id="742" name="R2"/>
            <p:cNvSpPr txBox="1"/>
            <p:nvPr/>
          </p:nvSpPr>
          <p:spPr>
            <a:xfrm>
              <a:off x="2198727" y="2430462"/>
              <a:ext cx="849949" cy="532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R</a:t>
              </a:r>
              <a:r>
                <a:rPr baseline="-5999"/>
                <a:t>2</a:t>
              </a:r>
            </a:p>
          </p:txBody>
        </p:sp>
        <p:grpSp>
          <p:nvGrpSpPr>
            <p:cNvPr id="748" name="Group"/>
            <p:cNvGrpSpPr/>
            <p:nvPr/>
          </p:nvGrpSpPr>
          <p:grpSpPr>
            <a:xfrm>
              <a:off x="2844815" y="1029610"/>
              <a:ext cx="492449" cy="497388"/>
              <a:chOff x="0" y="0"/>
              <a:chExt cx="492448" cy="497387"/>
            </a:xfrm>
          </p:grpSpPr>
          <p:grpSp>
            <p:nvGrpSpPr>
              <p:cNvPr id="746" name="Group"/>
              <p:cNvGrpSpPr/>
              <p:nvPr/>
            </p:nvGrpSpPr>
            <p:grpSpPr>
              <a:xfrm>
                <a:off x="0" y="353840"/>
                <a:ext cx="492449" cy="143548"/>
                <a:chOff x="0" y="0"/>
                <a:chExt cx="492448" cy="143546"/>
              </a:xfrm>
            </p:grpSpPr>
            <p:sp>
              <p:nvSpPr>
                <p:cNvPr id="743" name="Line"/>
                <p:cNvSpPr/>
                <p:nvPr/>
              </p:nvSpPr>
              <p:spPr>
                <a:xfrm>
                  <a:off x="0" y="0"/>
                  <a:ext cx="492449" cy="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744" name="Line"/>
                <p:cNvSpPr/>
                <p:nvPr/>
              </p:nvSpPr>
              <p:spPr>
                <a:xfrm>
                  <a:off x="77193" y="72202"/>
                  <a:ext cx="338063"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745" name="Line"/>
                <p:cNvSpPr/>
                <p:nvPr/>
              </p:nvSpPr>
              <p:spPr>
                <a:xfrm>
                  <a:off x="161708" y="143546"/>
                  <a:ext cx="169032"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747" name="Line"/>
              <p:cNvSpPr/>
              <p:nvPr/>
            </p:nvSpPr>
            <p:spPr>
              <a:xfrm flipV="1">
                <a:off x="225897" y="0"/>
                <a:ext cx="1" cy="36326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grpSp>
          <p:nvGrpSpPr>
            <p:cNvPr id="752" name="Group"/>
            <p:cNvGrpSpPr/>
            <p:nvPr/>
          </p:nvGrpSpPr>
          <p:grpSpPr>
            <a:xfrm rot="16200000">
              <a:off x="2983110" y="656470"/>
              <a:ext cx="232969" cy="756971"/>
              <a:chOff x="0" y="0"/>
              <a:chExt cx="232968" cy="756969"/>
            </a:xfrm>
          </p:grpSpPr>
          <p:sp>
            <p:nvSpPr>
              <p:cNvPr id="749" name="Rectangle"/>
              <p:cNvSpPr/>
              <p:nvPr/>
            </p:nvSpPr>
            <p:spPr>
              <a:xfrm>
                <a:off x="0" y="0"/>
                <a:ext cx="232969" cy="756970"/>
              </a:xfrm>
              <a:prstGeom prst="rect">
                <a:avLst/>
              </a:prstGeom>
              <a:solidFill>
                <a:srgbClr val="FF9300"/>
              </a:solidFill>
              <a:ln w="12700" cap="flat">
                <a:noFill/>
                <a:miter lim="400000"/>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sp>
            <p:nvSpPr>
              <p:cNvPr id="750" name="Line"/>
              <p:cNvSpPr/>
              <p:nvPr/>
            </p:nvSpPr>
            <p:spPr>
              <a:xfrm flipV="1">
                <a:off x="-1" y="24800"/>
                <a:ext cx="2" cy="732169"/>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751" name="Line"/>
              <p:cNvSpPr/>
              <p:nvPr/>
            </p:nvSpPr>
            <p:spPr>
              <a:xfrm flipV="1">
                <a:off x="232967" y="12400"/>
                <a:ext cx="1" cy="732170"/>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grpSp>
          <p:nvGrpSpPr>
            <p:cNvPr id="758" name="Group"/>
            <p:cNvGrpSpPr/>
            <p:nvPr/>
          </p:nvGrpSpPr>
          <p:grpSpPr>
            <a:xfrm>
              <a:off x="2806951" y="2874167"/>
              <a:ext cx="492449" cy="497388"/>
              <a:chOff x="0" y="0"/>
              <a:chExt cx="492448" cy="497387"/>
            </a:xfrm>
          </p:grpSpPr>
          <p:grpSp>
            <p:nvGrpSpPr>
              <p:cNvPr id="756" name="Group"/>
              <p:cNvGrpSpPr/>
              <p:nvPr/>
            </p:nvGrpSpPr>
            <p:grpSpPr>
              <a:xfrm>
                <a:off x="0" y="353840"/>
                <a:ext cx="492449" cy="143548"/>
                <a:chOff x="0" y="0"/>
                <a:chExt cx="492448" cy="143546"/>
              </a:xfrm>
            </p:grpSpPr>
            <p:sp>
              <p:nvSpPr>
                <p:cNvPr id="753" name="Line"/>
                <p:cNvSpPr/>
                <p:nvPr/>
              </p:nvSpPr>
              <p:spPr>
                <a:xfrm>
                  <a:off x="0" y="0"/>
                  <a:ext cx="492449" cy="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754" name="Line"/>
                <p:cNvSpPr/>
                <p:nvPr/>
              </p:nvSpPr>
              <p:spPr>
                <a:xfrm>
                  <a:off x="77193" y="72202"/>
                  <a:ext cx="338063"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755" name="Line"/>
                <p:cNvSpPr/>
                <p:nvPr/>
              </p:nvSpPr>
              <p:spPr>
                <a:xfrm>
                  <a:off x="161708" y="143546"/>
                  <a:ext cx="169032"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757" name="Line"/>
              <p:cNvSpPr/>
              <p:nvPr/>
            </p:nvSpPr>
            <p:spPr>
              <a:xfrm flipV="1">
                <a:off x="225897" y="0"/>
                <a:ext cx="1" cy="36326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759" name="Line"/>
            <p:cNvSpPr/>
            <p:nvPr/>
          </p:nvSpPr>
          <p:spPr>
            <a:xfrm flipV="1">
              <a:off x="1217267" y="507649"/>
              <a:ext cx="1" cy="1329429"/>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760" name="Line"/>
            <p:cNvSpPr/>
            <p:nvPr/>
          </p:nvSpPr>
          <p:spPr>
            <a:xfrm flipV="1">
              <a:off x="4075071" y="544345"/>
              <a:ext cx="1" cy="128233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761" name="Line"/>
            <p:cNvSpPr/>
            <p:nvPr/>
          </p:nvSpPr>
          <p:spPr>
            <a:xfrm>
              <a:off x="187016" y="1198374"/>
              <a:ext cx="1030251"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762" name="Line"/>
            <p:cNvSpPr/>
            <p:nvPr/>
          </p:nvSpPr>
          <p:spPr>
            <a:xfrm>
              <a:off x="4055652" y="1151439"/>
              <a:ext cx="1030251"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nvGrpSpPr>
            <p:cNvPr id="768" name="Group"/>
            <p:cNvGrpSpPr/>
            <p:nvPr/>
          </p:nvGrpSpPr>
          <p:grpSpPr>
            <a:xfrm>
              <a:off x="38781" y="1588384"/>
              <a:ext cx="492449" cy="497388"/>
              <a:chOff x="0" y="0"/>
              <a:chExt cx="492448" cy="497387"/>
            </a:xfrm>
          </p:grpSpPr>
          <p:grpSp>
            <p:nvGrpSpPr>
              <p:cNvPr id="766" name="Group"/>
              <p:cNvGrpSpPr/>
              <p:nvPr/>
            </p:nvGrpSpPr>
            <p:grpSpPr>
              <a:xfrm>
                <a:off x="0" y="353840"/>
                <a:ext cx="492449" cy="143548"/>
                <a:chOff x="0" y="0"/>
                <a:chExt cx="492448" cy="143546"/>
              </a:xfrm>
            </p:grpSpPr>
            <p:sp>
              <p:nvSpPr>
                <p:cNvPr id="763" name="Line"/>
                <p:cNvSpPr/>
                <p:nvPr/>
              </p:nvSpPr>
              <p:spPr>
                <a:xfrm>
                  <a:off x="0" y="0"/>
                  <a:ext cx="492449" cy="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764" name="Line"/>
                <p:cNvSpPr/>
                <p:nvPr/>
              </p:nvSpPr>
              <p:spPr>
                <a:xfrm>
                  <a:off x="77193" y="72202"/>
                  <a:ext cx="338063"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765" name="Line"/>
                <p:cNvSpPr/>
                <p:nvPr/>
              </p:nvSpPr>
              <p:spPr>
                <a:xfrm>
                  <a:off x="161708" y="143546"/>
                  <a:ext cx="169032"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767" name="Line"/>
              <p:cNvSpPr/>
              <p:nvPr/>
            </p:nvSpPr>
            <p:spPr>
              <a:xfrm flipV="1">
                <a:off x="225897" y="0"/>
                <a:ext cx="1" cy="36326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grpSp>
          <p:nvGrpSpPr>
            <p:cNvPr id="774" name="Group"/>
            <p:cNvGrpSpPr/>
            <p:nvPr/>
          </p:nvGrpSpPr>
          <p:grpSpPr>
            <a:xfrm>
              <a:off x="4716172" y="1502364"/>
              <a:ext cx="492450" cy="497389"/>
              <a:chOff x="0" y="0"/>
              <a:chExt cx="492448" cy="497387"/>
            </a:xfrm>
          </p:grpSpPr>
          <p:grpSp>
            <p:nvGrpSpPr>
              <p:cNvPr id="772" name="Group"/>
              <p:cNvGrpSpPr/>
              <p:nvPr/>
            </p:nvGrpSpPr>
            <p:grpSpPr>
              <a:xfrm>
                <a:off x="0" y="353840"/>
                <a:ext cx="492449" cy="143548"/>
                <a:chOff x="0" y="0"/>
                <a:chExt cx="492448" cy="143546"/>
              </a:xfrm>
            </p:grpSpPr>
            <p:sp>
              <p:nvSpPr>
                <p:cNvPr id="769" name="Line"/>
                <p:cNvSpPr/>
                <p:nvPr/>
              </p:nvSpPr>
              <p:spPr>
                <a:xfrm>
                  <a:off x="0" y="0"/>
                  <a:ext cx="492449" cy="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770" name="Line"/>
                <p:cNvSpPr/>
                <p:nvPr/>
              </p:nvSpPr>
              <p:spPr>
                <a:xfrm>
                  <a:off x="77193" y="72202"/>
                  <a:ext cx="338063"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771" name="Line"/>
                <p:cNvSpPr/>
                <p:nvPr/>
              </p:nvSpPr>
              <p:spPr>
                <a:xfrm>
                  <a:off x="161708" y="143546"/>
                  <a:ext cx="169032"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773" name="Line"/>
              <p:cNvSpPr/>
              <p:nvPr/>
            </p:nvSpPr>
            <p:spPr>
              <a:xfrm flipV="1">
                <a:off x="225897" y="0"/>
                <a:ext cx="1" cy="36326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gr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9" name="Content Placeholder 2"/>
          <p:cNvSpPr txBox="1"/>
          <p:nvPr>
            <p:ph type="body" sz="half" idx="1"/>
          </p:nvPr>
        </p:nvSpPr>
        <p:spPr>
          <a:xfrm>
            <a:off x="457200" y="533399"/>
            <a:ext cx="4419600" cy="5592765"/>
          </a:xfrm>
          <a:prstGeom prst="rect">
            <a:avLst/>
          </a:prstGeom>
        </p:spPr>
        <p:txBody>
          <a:bodyPr/>
          <a:lstStyle/>
          <a:p>
            <a:pPr>
              <a:buSzTx/>
              <a:buFont typeface="Wingdings 2"/>
              <a:buNone/>
              <a:defRPr sz="1800"/>
            </a:pPr>
          </a:p>
          <a:p>
            <a:pPr>
              <a:buChar char="➢"/>
              <a:defRPr sz="2400"/>
            </a:pPr>
            <a:r>
              <a:t> Khái niệm: Cho qua các thành phần tần số thỏa mãn điều kiện: </a:t>
            </a:r>
          </a:p>
          <a:p>
            <a:pPr>
              <a:buSzTx/>
              <a:buFont typeface="Wingdings 2"/>
              <a:buNone/>
              <a:defRPr sz="2400"/>
            </a:pPr>
          </a:p>
          <a:p>
            <a:pPr>
              <a:buSzTx/>
              <a:buFont typeface="Wingdings 2"/>
              <a:buNone/>
              <a:defRPr sz="2400"/>
            </a:pPr>
          </a:p>
          <a:p>
            <a:pPr>
              <a:buSzTx/>
              <a:buFont typeface="Wingdings 2"/>
              <a:buNone/>
              <a:defRPr sz="2400"/>
            </a:pPr>
          </a:p>
          <a:p>
            <a:pPr>
              <a:buSzTx/>
              <a:buFont typeface="Wingdings 2"/>
              <a:buNone/>
              <a:defRPr sz="2400"/>
            </a:pPr>
            <a:r>
              <a:t>Mạch lọc chặn dải gồm một mạch lọc thông thấp và một mạch lọc thông cao </a:t>
            </a:r>
            <a:r>
              <a:rPr b="1">
                <a:solidFill>
                  <a:schemeClr val="accent1"/>
                </a:solidFill>
              </a:rPr>
              <a:t>mắc song song</a:t>
            </a:r>
            <a:r>
              <a:t> với nhau</a:t>
            </a:r>
          </a:p>
          <a:p>
            <a:pPr>
              <a:buSzTx/>
              <a:buFont typeface="Wingdings 2"/>
              <a:buNone/>
              <a:defRPr sz="2400"/>
            </a:pPr>
          </a:p>
          <a:p>
            <a:pPr>
              <a:buChar char="▪"/>
              <a:defRPr sz="2400"/>
            </a:pPr>
            <a:r>
              <a:t>Tần số cắt</a:t>
            </a:r>
          </a:p>
        </p:txBody>
      </p:sp>
      <p:pic>
        <p:nvPicPr>
          <p:cNvPr id="780" name="Object 6" descr="Object 6"/>
          <p:cNvPicPr>
            <a:picLocks noChangeAspect="1"/>
          </p:cNvPicPr>
          <p:nvPr/>
        </p:nvPicPr>
        <p:blipFill>
          <a:blip r:embed="rId3">
            <a:extLst/>
          </a:blip>
          <a:stretch>
            <a:fillRect/>
          </a:stretch>
        </p:blipFill>
        <p:spPr>
          <a:xfrm>
            <a:off x="1348752" y="5207951"/>
            <a:ext cx="1066801" cy="671514"/>
          </a:xfrm>
          <a:prstGeom prst="rect">
            <a:avLst/>
          </a:prstGeom>
          <a:ln w="28575">
            <a:solidFill>
              <a:srgbClr val="CC3300"/>
            </a:solidFill>
            <a:miter/>
          </a:ln>
        </p:spPr>
      </p:pic>
      <p:pic>
        <p:nvPicPr>
          <p:cNvPr id="781" name="Object 7" descr="Object 7"/>
          <p:cNvPicPr>
            <a:picLocks noChangeAspect="1"/>
          </p:cNvPicPr>
          <p:nvPr/>
        </p:nvPicPr>
        <p:blipFill>
          <a:blip r:embed="rId4">
            <a:extLst/>
          </a:blip>
          <a:stretch>
            <a:fillRect/>
          </a:stretch>
        </p:blipFill>
        <p:spPr>
          <a:xfrm>
            <a:off x="2640977" y="5207951"/>
            <a:ext cx="1146176" cy="671514"/>
          </a:xfrm>
          <a:prstGeom prst="rect">
            <a:avLst/>
          </a:prstGeom>
          <a:ln w="28575">
            <a:solidFill>
              <a:srgbClr val="CC3300"/>
            </a:solidFill>
            <a:miter/>
          </a:ln>
        </p:spPr>
      </p:pic>
      <p:sp>
        <p:nvSpPr>
          <p:cNvPr id="782" name="Title 1"/>
          <p:cNvSpPr txBox="1"/>
          <p:nvPr/>
        </p:nvSpPr>
        <p:spPr>
          <a:xfrm>
            <a:off x="914400" y="141278"/>
            <a:ext cx="7772400" cy="66676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lvl1pPr algn="ctr">
              <a:defRPr sz="4000">
                <a:solidFill>
                  <a:srgbClr val="0066CC"/>
                </a:solidFill>
              </a:defRPr>
            </a:lvl1pPr>
          </a:lstStyle>
          <a:p>
            <a:pPr/>
            <a:r>
              <a:t>Mạch lọc chặn dải</a:t>
            </a:r>
          </a:p>
        </p:txBody>
      </p:sp>
      <p:pic>
        <p:nvPicPr>
          <p:cNvPr id="783" name="Object 7" descr="Object 7"/>
          <p:cNvPicPr>
            <a:picLocks noChangeAspect="1"/>
          </p:cNvPicPr>
          <p:nvPr/>
        </p:nvPicPr>
        <p:blipFill>
          <a:blip r:embed="rId5">
            <a:extLst/>
          </a:blip>
          <a:stretch>
            <a:fillRect/>
          </a:stretch>
        </p:blipFill>
        <p:spPr>
          <a:xfrm>
            <a:off x="1897162" y="1838406"/>
            <a:ext cx="904776" cy="731521"/>
          </a:xfrm>
          <a:prstGeom prst="rect">
            <a:avLst/>
          </a:prstGeom>
          <a:ln w="12700">
            <a:miter lim="400000"/>
          </a:ln>
        </p:spPr>
      </p:pic>
      <p:grpSp>
        <p:nvGrpSpPr>
          <p:cNvPr id="835" name="Group"/>
          <p:cNvGrpSpPr/>
          <p:nvPr/>
        </p:nvGrpSpPr>
        <p:grpSpPr>
          <a:xfrm>
            <a:off x="5873783" y="808037"/>
            <a:ext cx="3206773" cy="2521745"/>
            <a:chOff x="0" y="0"/>
            <a:chExt cx="3206771" cy="2521743"/>
          </a:xfrm>
        </p:grpSpPr>
        <p:sp>
          <p:nvSpPr>
            <p:cNvPr id="784" name="Rectangle"/>
            <p:cNvSpPr/>
            <p:nvPr/>
          </p:nvSpPr>
          <p:spPr>
            <a:xfrm>
              <a:off x="1639962" y="505806"/>
              <a:ext cx="354691" cy="885066"/>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p>
          </p:txBody>
        </p:sp>
        <p:sp>
          <p:nvSpPr>
            <p:cNvPr id="785" name="Line"/>
            <p:cNvSpPr/>
            <p:nvPr/>
          </p:nvSpPr>
          <p:spPr>
            <a:xfrm>
              <a:off x="1776659" y="388530"/>
              <a:ext cx="1" cy="650416"/>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786" name="Line"/>
            <p:cNvSpPr/>
            <p:nvPr/>
          </p:nvSpPr>
          <p:spPr>
            <a:xfrm>
              <a:off x="692628" y="398152"/>
              <a:ext cx="1678447"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787" name="C1"/>
            <p:cNvSpPr txBox="1"/>
            <p:nvPr/>
          </p:nvSpPr>
          <p:spPr>
            <a:xfrm>
              <a:off x="1231100" y="616866"/>
              <a:ext cx="491464" cy="3981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C</a:t>
              </a:r>
              <a:r>
                <a:rPr baseline="-5999"/>
                <a:t>1</a:t>
              </a:r>
            </a:p>
          </p:txBody>
        </p:sp>
        <p:sp>
          <p:nvSpPr>
            <p:cNvPr id="788" name="R1"/>
            <p:cNvSpPr txBox="1"/>
            <p:nvPr/>
          </p:nvSpPr>
          <p:spPr>
            <a:xfrm>
              <a:off x="867479" y="0"/>
              <a:ext cx="491464" cy="3981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R</a:t>
              </a:r>
              <a:r>
                <a:rPr baseline="-5999"/>
                <a:t>1</a:t>
              </a:r>
            </a:p>
          </p:txBody>
        </p:sp>
        <p:sp>
          <p:nvSpPr>
            <p:cNvPr id="789" name="vi"/>
            <p:cNvSpPr txBox="1"/>
            <p:nvPr/>
          </p:nvSpPr>
          <p:spPr>
            <a:xfrm>
              <a:off x="0" y="886698"/>
              <a:ext cx="491464" cy="3981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v</a:t>
              </a:r>
              <a:r>
                <a:rPr baseline="-5999" sz="1700"/>
                <a:t>i</a:t>
              </a:r>
            </a:p>
          </p:txBody>
        </p:sp>
        <p:sp>
          <p:nvSpPr>
            <p:cNvPr id="790" name="vo"/>
            <p:cNvSpPr txBox="1"/>
            <p:nvPr/>
          </p:nvSpPr>
          <p:spPr>
            <a:xfrm>
              <a:off x="2715308" y="851594"/>
              <a:ext cx="491464" cy="3981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v</a:t>
              </a:r>
              <a:r>
                <a:rPr baseline="-5999" spc="-18"/>
                <a:t>o</a:t>
              </a:r>
            </a:p>
          </p:txBody>
        </p:sp>
        <p:sp>
          <p:nvSpPr>
            <p:cNvPr id="791" name="Rectangle"/>
            <p:cNvSpPr/>
            <p:nvPr/>
          </p:nvSpPr>
          <p:spPr>
            <a:xfrm rot="5400000">
              <a:off x="1188437" y="93398"/>
              <a:ext cx="174249" cy="573262"/>
            </a:xfrm>
            <a:prstGeom prst="rect">
              <a:avLst/>
            </a:prstGeom>
            <a:solidFill>
              <a:srgbClr val="FF9300"/>
            </a:solidFill>
            <a:ln w="26425" cap="flat">
              <a:solidFill>
                <a:srgbClr val="629DD1"/>
              </a:solidFill>
              <a:prstDash val="solid"/>
              <a:round/>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grpSp>
          <p:nvGrpSpPr>
            <p:cNvPr id="795" name="Group"/>
            <p:cNvGrpSpPr/>
            <p:nvPr/>
          </p:nvGrpSpPr>
          <p:grpSpPr>
            <a:xfrm>
              <a:off x="1625207" y="1364414"/>
              <a:ext cx="354691" cy="1013646"/>
              <a:chOff x="0" y="0"/>
              <a:chExt cx="354690" cy="1013644"/>
            </a:xfrm>
          </p:grpSpPr>
          <p:sp>
            <p:nvSpPr>
              <p:cNvPr id="792" name="Rectangle"/>
              <p:cNvSpPr/>
              <p:nvPr/>
            </p:nvSpPr>
            <p:spPr>
              <a:xfrm>
                <a:off x="0" y="117276"/>
                <a:ext cx="354691" cy="885065"/>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p>
            </p:txBody>
          </p:sp>
          <p:sp>
            <p:nvSpPr>
              <p:cNvPr id="793" name="Line"/>
              <p:cNvSpPr/>
              <p:nvPr/>
            </p:nvSpPr>
            <p:spPr>
              <a:xfrm flipH="1">
                <a:off x="136697" y="0"/>
                <a:ext cx="1" cy="1013645"/>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794" name="Rectangle"/>
              <p:cNvSpPr/>
              <p:nvPr/>
            </p:nvSpPr>
            <p:spPr>
              <a:xfrm>
                <a:off x="17508" y="261225"/>
                <a:ext cx="203362" cy="491195"/>
              </a:xfrm>
              <a:prstGeom prst="rect">
                <a:avLst/>
              </a:prstGeom>
              <a:solidFill>
                <a:srgbClr val="FF9300"/>
              </a:solidFill>
              <a:ln w="26425" cap="flat">
                <a:solidFill>
                  <a:srgbClr val="629DD1"/>
                </a:solidFill>
                <a:prstDash val="solid"/>
                <a:round/>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grpSp>
        <p:sp>
          <p:nvSpPr>
            <p:cNvPr id="796" name="Line"/>
            <p:cNvSpPr/>
            <p:nvPr/>
          </p:nvSpPr>
          <p:spPr>
            <a:xfrm>
              <a:off x="677873" y="1374036"/>
              <a:ext cx="1678447"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nvGrpSpPr>
            <p:cNvPr id="800" name="Group"/>
            <p:cNvGrpSpPr/>
            <p:nvPr/>
          </p:nvGrpSpPr>
          <p:grpSpPr>
            <a:xfrm>
              <a:off x="1138533" y="1176895"/>
              <a:ext cx="203361" cy="375041"/>
              <a:chOff x="0" y="0"/>
              <a:chExt cx="203360" cy="375039"/>
            </a:xfrm>
          </p:grpSpPr>
          <p:sp>
            <p:nvSpPr>
              <p:cNvPr id="797" name="Rectangle"/>
              <p:cNvSpPr/>
              <p:nvPr/>
            </p:nvSpPr>
            <p:spPr>
              <a:xfrm>
                <a:off x="0" y="0"/>
                <a:ext cx="203361" cy="375040"/>
              </a:xfrm>
              <a:prstGeom prst="rect">
                <a:avLst/>
              </a:prstGeom>
              <a:solidFill>
                <a:srgbClr val="FF9300"/>
              </a:solidFill>
              <a:ln w="12700" cap="flat">
                <a:noFill/>
                <a:miter lim="400000"/>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sp>
            <p:nvSpPr>
              <p:cNvPr id="798" name="Line"/>
              <p:cNvSpPr/>
              <p:nvPr/>
            </p:nvSpPr>
            <p:spPr>
              <a:xfrm flipV="1">
                <a:off x="-1" y="12287"/>
                <a:ext cx="2" cy="362753"/>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799" name="Line"/>
              <p:cNvSpPr/>
              <p:nvPr/>
            </p:nvSpPr>
            <p:spPr>
              <a:xfrm flipV="1">
                <a:off x="203360" y="6143"/>
                <a:ext cx="1" cy="362754"/>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801" name="C2"/>
            <p:cNvSpPr txBox="1"/>
            <p:nvPr/>
          </p:nvSpPr>
          <p:spPr>
            <a:xfrm>
              <a:off x="831193" y="924612"/>
              <a:ext cx="491465" cy="3981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C</a:t>
              </a:r>
              <a:r>
                <a:rPr baseline="-5999"/>
                <a:t>2</a:t>
              </a:r>
            </a:p>
          </p:txBody>
        </p:sp>
        <p:sp>
          <p:nvSpPr>
            <p:cNvPr id="802" name="R2"/>
            <p:cNvSpPr txBox="1"/>
            <p:nvPr/>
          </p:nvSpPr>
          <p:spPr>
            <a:xfrm>
              <a:off x="1271365" y="1817856"/>
              <a:ext cx="491464" cy="3981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R</a:t>
              </a:r>
              <a:r>
                <a:rPr baseline="-5999"/>
                <a:t>2</a:t>
              </a:r>
            </a:p>
          </p:txBody>
        </p:sp>
        <p:grpSp>
          <p:nvGrpSpPr>
            <p:cNvPr id="808" name="Group"/>
            <p:cNvGrpSpPr/>
            <p:nvPr/>
          </p:nvGrpSpPr>
          <p:grpSpPr>
            <a:xfrm>
              <a:off x="1644951" y="770093"/>
              <a:ext cx="284748" cy="372021"/>
              <a:chOff x="0" y="0"/>
              <a:chExt cx="284747" cy="372019"/>
            </a:xfrm>
          </p:grpSpPr>
          <p:grpSp>
            <p:nvGrpSpPr>
              <p:cNvPr id="806" name="Group"/>
              <p:cNvGrpSpPr/>
              <p:nvPr/>
            </p:nvGrpSpPr>
            <p:grpSpPr>
              <a:xfrm>
                <a:off x="0" y="264653"/>
                <a:ext cx="284748" cy="107367"/>
                <a:chOff x="0" y="0"/>
                <a:chExt cx="284747" cy="107365"/>
              </a:xfrm>
            </p:grpSpPr>
            <p:sp>
              <p:nvSpPr>
                <p:cNvPr id="803" name="Line"/>
                <p:cNvSpPr/>
                <p:nvPr/>
              </p:nvSpPr>
              <p:spPr>
                <a:xfrm>
                  <a:off x="0" y="0"/>
                  <a:ext cx="284748" cy="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804" name="Line"/>
                <p:cNvSpPr/>
                <p:nvPr/>
              </p:nvSpPr>
              <p:spPr>
                <a:xfrm>
                  <a:off x="44635" y="54003"/>
                  <a:ext cx="195478"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805" name="Line"/>
                <p:cNvSpPr/>
                <p:nvPr/>
              </p:nvSpPr>
              <p:spPr>
                <a:xfrm>
                  <a:off x="93504" y="107365"/>
                  <a:ext cx="97739"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807" name="Line"/>
              <p:cNvSpPr/>
              <p:nvPr/>
            </p:nvSpPr>
            <p:spPr>
              <a:xfrm flipV="1">
                <a:off x="130619" y="0"/>
                <a:ext cx="1" cy="271699"/>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grpSp>
          <p:nvGrpSpPr>
            <p:cNvPr id="812" name="Group"/>
            <p:cNvGrpSpPr/>
            <p:nvPr/>
          </p:nvGrpSpPr>
          <p:grpSpPr>
            <a:xfrm rot="16200000">
              <a:off x="1705147" y="555241"/>
              <a:ext cx="174249" cy="437701"/>
              <a:chOff x="0" y="0"/>
              <a:chExt cx="174247" cy="437700"/>
            </a:xfrm>
          </p:grpSpPr>
          <p:sp>
            <p:nvSpPr>
              <p:cNvPr id="809" name="Rectangle"/>
              <p:cNvSpPr/>
              <p:nvPr/>
            </p:nvSpPr>
            <p:spPr>
              <a:xfrm>
                <a:off x="0" y="0"/>
                <a:ext cx="174248" cy="437701"/>
              </a:xfrm>
              <a:prstGeom prst="rect">
                <a:avLst/>
              </a:prstGeom>
              <a:solidFill>
                <a:srgbClr val="FF9300"/>
              </a:solidFill>
              <a:ln w="12700" cap="flat">
                <a:noFill/>
                <a:miter lim="400000"/>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sp>
            <p:nvSpPr>
              <p:cNvPr id="810" name="Line"/>
              <p:cNvSpPr/>
              <p:nvPr/>
            </p:nvSpPr>
            <p:spPr>
              <a:xfrm flipV="1">
                <a:off x="-1" y="14340"/>
                <a:ext cx="2" cy="423361"/>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811" name="Line"/>
              <p:cNvSpPr/>
              <p:nvPr/>
            </p:nvSpPr>
            <p:spPr>
              <a:xfrm flipV="1">
                <a:off x="174247" y="7170"/>
                <a:ext cx="1" cy="423361"/>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grpSp>
          <p:nvGrpSpPr>
            <p:cNvPr id="818" name="Group"/>
            <p:cNvGrpSpPr/>
            <p:nvPr/>
          </p:nvGrpSpPr>
          <p:grpSpPr>
            <a:xfrm>
              <a:off x="1623057" y="2149724"/>
              <a:ext cx="284748" cy="372020"/>
              <a:chOff x="0" y="0"/>
              <a:chExt cx="284747" cy="372019"/>
            </a:xfrm>
          </p:grpSpPr>
          <p:grpSp>
            <p:nvGrpSpPr>
              <p:cNvPr id="816" name="Group"/>
              <p:cNvGrpSpPr/>
              <p:nvPr/>
            </p:nvGrpSpPr>
            <p:grpSpPr>
              <a:xfrm>
                <a:off x="0" y="264653"/>
                <a:ext cx="284748" cy="107367"/>
                <a:chOff x="0" y="0"/>
                <a:chExt cx="284747" cy="107365"/>
              </a:xfrm>
            </p:grpSpPr>
            <p:sp>
              <p:nvSpPr>
                <p:cNvPr id="813" name="Line"/>
                <p:cNvSpPr/>
                <p:nvPr/>
              </p:nvSpPr>
              <p:spPr>
                <a:xfrm>
                  <a:off x="0" y="0"/>
                  <a:ext cx="284748" cy="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814" name="Line"/>
                <p:cNvSpPr/>
                <p:nvPr/>
              </p:nvSpPr>
              <p:spPr>
                <a:xfrm>
                  <a:off x="44635" y="54003"/>
                  <a:ext cx="195478"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815" name="Line"/>
                <p:cNvSpPr/>
                <p:nvPr/>
              </p:nvSpPr>
              <p:spPr>
                <a:xfrm>
                  <a:off x="93504" y="107365"/>
                  <a:ext cx="97739"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817" name="Line"/>
              <p:cNvSpPr/>
              <p:nvPr/>
            </p:nvSpPr>
            <p:spPr>
              <a:xfrm flipV="1">
                <a:off x="130619" y="0"/>
                <a:ext cx="1" cy="271699"/>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819" name="Line"/>
            <p:cNvSpPr/>
            <p:nvPr/>
          </p:nvSpPr>
          <p:spPr>
            <a:xfrm flipV="1">
              <a:off x="703857" y="379694"/>
              <a:ext cx="1" cy="994343"/>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820" name="Line"/>
            <p:cNvSpPr/>
            <p:nvPr/>
          </p:nvSpPr>
          <p:spPr>
            <a:xfrm flipV="1">
              <a:off x="2356319" y="407141"/>
              <a:ext cx="1" cy="959115"/>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821" name="Line"/>
            <p:cNvSpPr/>
            <p:nvPr/>
          </p:nvSpPr>
          <p:spPr>
            <a:xfrm>
              <a:off x="108138" y="896320"/>
              <a:ext cx="595720"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822" name="Line"/>
            <p:cNvSpPr/>
            <p:nvPr/>
          </p:nvSpPr>
          <p:spPr>
            <a:xfrm>
              <a:off x="2345090" y="861215"/>
              <a:ext cx="595720"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nvGrpSpPr>
            <p:cNvPr id="828" name="Group"/>
            <p:cNvGrpSpPr/>
            <p:nvPr/>
          </p:nvGrpSpPr>
          <p:grpSpPr>
            <a:xfrm>
              <a:off x="22424" y="1188026"/>
              <a:ext cx="284748" cy="372021"/>
              <a:chOff x="0" y="0"/>
              <a:chExt cx="284747" cy="372019"/>
            </a:xfrm>
          </p:grpSpPr>
          <p:grpSp>
            <p:nvGrpSpPr>
              <p:cNvPr id="826" name="Group"/>
              <p:cNvGrpSpPr/>
              <p:nvPr/>
            </p:nvGrpSpPr>
            <p:grpSpPr>
              <a:xfrm>
                <a:off x="0" y="264653"/>
                <a:ext cx="284748" cy="107367"/>
                <a:chOff x="0" y="0"/>
                <a:chExt cx="284747" cy="107365"/>
              </a:xfrm>
            </p:grpSpPr>
            <p:sp>
              <p:nvSpPr>
                <p:cNvPr id="823" name="Line"/>
                <p:cNvSpPr/>
                <p:nvPr/>
              </p:nvSpPr>
              <p:spPr>
                <a:xfrm>
                  <a:off x="0" y="0"/>
                  <a:ext cx="284748" cy="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824" name="Line"/>
                <p:cNvSpPr/>
                <p:nvPr/>
              </p:nvSpPr>
              <p:spPr>
                <a:xfrm>
                  <a:off x="44635" y="54003"/>
                  <a:ext cx="195478"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825" name="Line"/>
                <p:cNvSpPr/>
                <p:nvPr/>
              </p:nvSpPr>
              <p:spPr>
                <a:xfrm>
                  <a:off x="93504" y="107365"/>
                  <a:ext cx="97739"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827" name="Line"/>
              <p:cNvSpPr/>
              <p:nvPr/>
            </p:nvSpPr>
            <p:spPr>
              <a:xfrm flipV="1">
                <a:off x="130619" y="0"/>
                <a:ext cx="1" cy="271699"/>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grpSp>
          <p:nvGrpSpPr>
            <p:cNvPr id="834" name="Group"/>
            <p:cNvGrpSpPr/>
            <p:nvPr/>
          </p:nvGrpSpPr>
          <p:grpSpPr>
            <a:xfrm>
              <a:off x="2727022" y="1123689"/>
              <a:ext cx="284748" cy="372020"/>
              <a:chOff x="0" y="0"/>
              <a:chExt cx="284747" cy="372019"/>
            </a:xfrm>
          </p:grpSpPr>
          <p:grpSp>
            <p:nvGrpSpPr>
              <p:cNvPr id="832" name="Group"/>
              <p:cNvGrpSpPr/>
              <p:nvPr/>
            </p:nvGrpSpPr>
            <p:grpSpPr>
              <a:xfrm>
                <a:off x="0" y="264653"/>
                <a:ext cx="284748" cy="107367"/>
                <a:chOff x="0" y="0"/>
                <a:chExt cx="284747" cy="107365"/>
              </a:xfrm>
            </p:grpSpPr>
            <p:sp>
              <p:nvSpPr>
                <p:cNvPr id="829" name="Line"/>
                <p:cNvSpPr/>
                <p:nvPr/>
              </p:nvSpPr>
              <p:spPr>
                <a:xfrm>
                  <a:off x="0" y="0"/>
                  <a:ext cx="284748" cy="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830" name="Line"/>
                <p:cNvSpPr/>
                <p:nvPr/>
              </p:nvSpPr>
              <p:spPr>
                <a:xfrm>
                  <a:off x="44635" y="54003"/>
                  <a:ext cx="195478"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831" name="Line"/>
                <p:cNvSpPr/>
                <p:nvPr/>
              </p:nvSpPr>
              <p:spPr>
                <a:xfrm>
                  <a:off x="93504" y="107365"/>
                  <a:ext cx="97739"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833" name="Line"/>
              <p:cNvSpPr/>
              <p:nvPr/>
            </p:nvSpPr>
            <p:spPr>
              <a:xfrm flipV="1">
                <a:off x="130619" y="0"/>
                <a:ext cx="1" cy="271699"/>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grpSp>
      <p:pic>
        <p:nvPicPr>
          <p:cNvPr id="836" name="Image" descr="Image"/>
          <p:cNvPicPr>
            <a:picLocks noChangeAspect="1"/>
          </p:cNvPicPr>
          <p:nvPr/>
        </p:nvPicPr>
        <p:blipFill>
          <a:blip r:embed="rId6">
            <a:extLst/>
          </a:blip>
          <a:stretch>
            <a:fillRect/>
          </a:stretch>
        </p:blipFill>
        <p:spPr>
          <a:xfrm>
            <a:off x="4180936" y="4197589"/>
            <a:ext cx="4505864" cy="1791489"/>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40" name="Object 6" descr="Object 6"/>
          <p:cNvPicPr>
            <a:picLocks noChangeAspect="1"/>
          </p:cNvPicPr>
          <p:nvPr/>
        </p:nvPicPr>
        <p:blipFill>
          <a:blip r:embed="rId3">
            <a:extLst/>
          </a:blip>
          <a:stretch>
            <a:fillRect/>
          </a:stretch>
        </p:blipFill>
        <p:spPr>
          <a:xfrm>
            <a:off x="6257969" y="4140432"/>
            <a:ext cx="1066801" cy="671514"/>
          </a:xfrm>
          <a:prstGeom prst="rect">
            <a:avLst/>
          </a:prstGeom>
          <a:ln w="28575">
            <a:solidFill>
              <a:srgbClr val="CC3300"/>
            </a:solidFill>
            <a:miter/>
          </a:ln>
        </p:spPr>
      </p:pic>
      <p:pic>
        <p:nvPicPr>
          <p:cNvPr id="841" name="Object 7" descr="Object 7"/>
          <p:cNvPicPr>
            <a:picLocks noChangeAspect="1"/>
          </p:cNvPicPr>
          <p:nvPr/>
        </p:nvPicPr>
        <p:blipFill>
          <a:blip r:embed="rId4">
            <a:extLst/>
          </a:blip>
          <a:stretch>
            <a:fillRect/>
          </a:stretch>
        </p:blipFill>
        <p:spPr>
          <a:xfrm>
            <a:off x="7550194" y="4140432"/>
            <a:ext cx="1146176" cy="671514"/>
          </a:xfrm>
          <a:prstGeom prst="rect">
            <a:avLst/>
          </a:prstGeom>
          <a:ln w="28575">
            <a:solidFill>
              <a:srgbClr val="CC3300"/>
            </a:solidFill>
            <a:miter/>
          </a:ln>
        </p:spPr>
      </p:pic>
      <p:sp>
        <p:nvSpPr>
          <p:cNvPr id="842" name="Title 1"/>
          <p:cNvSpPr txBox="1"/>
          <p:nvPr/>
        </p:nvSpPr>
        <p:spPr>
          <a:xfrm>
            <a:off x="914400" y="141278"/>
            <a:ext cx="7772400" cy="66676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lvl1pPr algn="ctr">
              <a:defRPr sz="4000">
                <a:solidFill>
                  <a:srgbClr val="0066CC"/>
                </a:solidFill>
              </a:defRPr>
            </a:lvl1pPr>
          </a:lstStyle>
          <a:p>
            <a:pPr/>
            <a:r>
              <a:t>Mạch lọc chặn dải</a:t>
            </a:r>
          </a:p>
        </p:txBody>
      </p:sp>
      <p:grpSp>
        <p:nvGrpSpPr>
          <p:cNvPr id="845" name="Group 19"/>
          <p:cNvGrpSpPr/>
          <p:nvPr/>
        </p:nvGrpSpPr>
        <p:grpSpPr>
          <a:xfrm>
            <a:off x="234710" y="808038"/>
            <a:ext cx="5812122" cy="5062672"/>
            <a:chOff x="0" y="0"/>
            <a:chExt cx="5812121" cy="5062671"/>
          </a:xfrm>
        </p:grpSpPr>
        <p:pic>
          <p:nvPicPr>
            <p:cNvPr id="843" name="Picture 3" descr="Picture 3"/>
            <p:cNvPicPr>
              <a:picLocks noChangeAspect="1"/>
            </p:cNvPicPr>
            <p:nvPr/>
          </p:nvPicPr>
          <p:blipFill>
            <a:blip r:embed="rId5">
              <a:extLst/>
            </a:blip>
            <a:stretch>
              <a:fillRect/>
            </a:stretch>
          </p:blipFill>
          <p:spPr>
            <a:xfrm>
              <a:off x="0" y="178306"/>
              <a:ext cx="5812122" cy="4884366"/>
            </a:xfrm>
            <a:prstGeom prst="rect">
              <a:avLst/>
            </a:prstGeom>
            <a:ln w="12700" cap="flat">
              <a:noFill/>
              <a:miter lim="400000"/>
            </a:ln>
            <a:effectLst/>
          </p:spPr>
        </p:pic>
        <p:pic>
          <p:nvPicPr>
            <p:cNvPr id="844" name="Object 7" descr="Object 7"/>
            <p:cNvPicPr>
              <a:picLocks noChangeAspect="1"/>
            </p:cNvPicPr>
            <p:nvPr/>
          </p:nvPicPr>
          <p:blipFill>
            <a:blip r:embed="rId6">
              <a:extLst/>
            </a:blip>
            <a:stretch>
              <a:fillRect/>
            </a:stretch>
          </p:blipFill>
          <p:spPr>
            <a:xfrm>
              <a:off x="463878" y="-1"/>
              <a:ext cx="845896" cy="502535"/>
            </a:xfrm>
            <a:prstGeom prst="rect">
              <a:avLst/>
            </a:prstGeom>
            <a:ln w="12700" cap="flat">
              <a:noFill/>
              <a:miter lim="400000"/>
            </a:ln>
            <a:effectLst/>
          </p:spPr>
        </p:pic>
      </p:grpSp>
      <p:grpSp>
        <p:nvGrpSpPr>
          <p:cNvPr id="897" name="Group"/>
          <p:cNvGrpSpPr/>
          <p:nvPr/>
        </p:nvGrpSpPr>
        <p:grpSpPr>
          <a:xfrm>
            <a:off x="5873783" y="1206219"/>
            <a:ext cx="3206773" cy="2521745"/>
            <a:chOff x="0" y="0"/>
            <a:chExt cx="3206771" cy="2521743"/>
          </a:xfrm>
        </p:grpSpPr>
        <p:sp>
          <p:nvSpPr>
            <p:cNvPr id="846" name="Rectangle"/>
            <p:cNvSpPr/>
            <p:nvPr/>
          </p:nvSpPr>
          <p:spPr>
            <a:xfrm>
              <a:off x="1639962" y="505806"/>
              <a:ext cx="354691" cy="885066"/>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p>
          </p:txBody>
        </p:sp>
        <p:sp>
          <p:nvSpPr>
            <p:cNvPr id="847" name="Line"/>
            <p:cNvSpPr/>
            <p:nvPr/>
          </p:nvSpPr>
          <p:spPr>
            <a:xfrm>
              <a:off x="1776659" y="388530"/>
              <a:ext cx="1" cy="650416"/>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848" name="Line"/>
            <p:cNvSpPr/>
            <p:nvPr/>
          </p:nvSpPr>
          <p:spPr>
            <a:xfrm>
              <a:off x="692628" y="398152"/>
              <a:ext cx="1678447"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849" name="C1"/>
            <p:cNvSpPr txBox="1"/>
            <p:nvPr/>
          </p:nvSpPr>
          <p:spPr>
            <a:xfrm>
              <a:off x="1231100" y="616866"/>
              <a:ext cx="491464" cy="3981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C</a:t>
              </a:r>
              <a:r>
                <a:rPr baseline="-5999"/>
                <a:t>1</a:t>
              </a:r>
            </a:p>
          </p:txBody>
        </p:sp>
        <p:sp>
          <p:nvSpPr>
            <p:cNvPr id="850" name="R1"/>
            <p:cNvSpPr txBox="1"/>
            <p:nvPr/>
          </p:nvSpPr>
          <p:spPr>
            <a:xfrm>
              <a:off x="867479" y="0"/>
              <a:ext cx="491464" cy="3981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R</a:t>
              </a:r>
              <a:r>
                <a:rPr baseline="-5999"/>
                <a:t>1</a:t>
              </a:r>
            </a:p>
          </p:txBody>
        </p:sp>
        <p:sp>
          <p:nvSpPr>
            <p:cNvPr id="851" name="vi"/>
            <p:cNvSpPr txBox="1"/>
            <p:nvPr/>
          </p:nvSpPr>
          <p:spPr>
            <a:xfrm>
              <a:off x="0" y="886698"/>
              <a:ext cx="491464" cy="3981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v</a:t>
              </a:r>
              <a:r>
                <a:rPr baseline="-5999" sz="1700"/>
                <a:t>i</a:t>
              </a:r>
            </a:p>
          </p:txBody>
        </p:sp>
        <p:sp>
          <p:nvSpPr>
            <p:cNvPr id="852" name="vo"/>
            <p:cNvSpPr txBox="1"/>
            <p:nvPr/>
          </p:nvSpPr>
          <p:spPr>
            <a:xfrm>
              <a:off x="2715308" y="851594"/>
              <a:ext cx="491464" cy="3981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v</a:t>
              </a:r>
              <a:r>
                <a:rPr baseline="-5999" spc="-18"/>
                <a:t>o</a:t>
              </a:r>
            </a:p>
          </p:txBody>
        </p:sp>
        <p:sp>
          <p:nvSpPr>
            <p:cNvPr id="853" name="Rectangle"/>
            <p:cNvSpPr/>
            <p:nvPr/>
          </p:nvSpPr>
          <p:spPr>
            <a:xfrm rot="5400000">
              <a:off x="1188437" y="93398"/>
              <a:ext cx="174249" cy="573262"/>
            </a:xfrm>
            <a:prstGeom prst="rect">
              <a:avLst/>
            </a:prstGeom>
            <a:solidFill>
              <a:srgbClr val="FF9300"/>
            </a:solidFill>
            <a:ln w="26425" cap="flat">
              <a:solidFill>
                <a:srgbClr val="629DD1"/>
              </a:solidFill>
              <a:prstDash val="solid"/>
              <a:round/>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grpSp>
          <p:nvGrpSpPr>
            <p:cNvPr id="857" name="Group"/>
            <p:cNvGrpSpPr/>
            <p:nvPr/>
          </p:nvGrpSpPr>
          <p:grpSpPr>
            <a:xfrm>
              <a:off x="1625207" y="1364414"/>
              <a:ext cx="354691" cy="1013646"/>
              <a:chOff x="0" y="0"/>
              <a:chExt cx="354690" cy="1013644"/>
            </a:xfrm>
          </p:grpSpPr>
          <p:sp>
            <p:nvSpPr>
              <p:cNvPr id="854" name="Rectangle"/>
              <p:cNvSpPr/>
              <p:nvPr/>
            </p:nvSpPr>
            <p:spPr>
              <a:xfrm>
                <a:off x="0" y="117276"/>
                <a:ext cx="354691" cy="885065"/>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p>
            </p:txBody>
          </p:sp>
          <p:sp>
            <p:nvSpPr>
              <p:cNvPr id="855" name="Line"/>
              <p:cNvSpPr/>
              <p:nvPr/>
            </p:nvSpPr>
            <p:spPr>
              <a:xfrm flipH="1">
                <a:off x="136697" y="0"/>
                <a:ext cx="1" cy="1013645"/>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856" name="Rectangle"/>
              <p:cNvSpPr/>
              <p:nvPr/>
            </p:nvSpPr>
            <p:spPr>
              <a:xfrm>
                <a:off x="17508" y="261225"/>
                <a:ext cx="203362" cy="491195"/>
              </a:xfrm>
              <a:prstGeom prst="rect">
                <a:avLst/>
              </a:prstGeom>
              <a:solidFill>
                <a:srgbClr val="FF9300"/>
              </a:solidFill>
              <a:ln w="26425" cap="flat">
                <a:solidFill>
                  <a:srgbClr val="629DD1"/>
                </a:solidFill>
                <a:prstDash val="solid"/>
                <a:round/>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grpSp>
        <p:sp>
          <p:nvSpPr>
            <p:cNvPr id="858" name="Line"/>
            <p:cNvSpPr/>
            <p:nvPr/>
          </p:nvSpPr>
          <p:spPr>
            <a:xfrm>
              <a:off x="677873" y="1374036"/>
              <a:ext cx="1678447"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nvGrpSpPr>
            <p:cNvPr id="862" name="Group"/>
            <p:cNvGrpSpPr/>
            <p:nvPr/>
          </p:nvGrpSpPr>
          <p:grpSpPr>
            <a:xfrm>
              <a:off x="1138533" y="1176895"/>
              <a:ext cx="203361" cy="375041"/>
              <a:chOff x="0" y="0"/>
              <a:chExt cx="203360" cy="375039"/>
            </a:xfrm>
          </p:grpSpPr>
          <p:sp>
            <p:nvSpPr>
              <p:cNvPr id="859" name="Rectangle"/>
              <p:cNvSpPr/>
              <p:nvPr/>
            </p:nvSpPr>
            <p:spPr>
              <a:xfrm>
                <a:off x="0" y="0"/>
                <a:ext cx="203361" cy="375040"/>
              </a:xfrm>
              <a:prstGeom prst="rect">
                <a:avLst/>
              </a:prstGeom>
              <a:solidFill>
                <a:srgbClr val="FF9300"/>
              </a:solidFill>
              <a:ln w="12700" cap="flat">
                <a:noFill/>
                <a:miter lim="400000"/>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sp>
            <p:nvSpPr>
              <p:cNvPr id="860" name="Line"/>
              <p:cNvSpPr/>
              <p:nvPr/>
            </p:nvSpPr>
            <p:spPr>
              <a:xfrm flipV="1">
                <a:off x="-1" y="12287"/>
                <a:ext cx="2" cy="362753"/>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861" name="Line"/>
              <p:cNvSpPr/>
              <p:nvPr/>
            </p:nvSpPr>
            <p:spPr>
              <a:xfrm flipV="1">
                <a:off x="203360" y="6143"/>
                <a:ext cx="1" cy="362754"/>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863" name="C2"/>
            <p:cNvSpPr txBox="1"/>
            <p:nvPr/>
          </p:nvSpPr>
          <p:spPr>
            <a:xfrm>
              <a:off x="831193" y="924612"/>
              <a:ext cx="491465" cy="3981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C</a:t>
              </a:r>
              <a:r>
                <a:rPr baseline="-5999"/>
                <a:t>2</a:t>
              </a:r>
            </a:p>
          </p:txBody>
        </p:sp>
        <p:sp>
          <p:nvSpPr>
            <p:cNvPr id="864" name="R2"/>
            <p:cNvSpPr txBox="1"/>
            <p:nvPr/>
          </p:nvSpPr>
          <p:spPr>
            <a:xfrm>
              <a:off x="1271365" y="1817856"/>
              <a:ext cx="491464" cy="3981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R</a:t>
              </a:r>
              <a:r>
                <a:rPr baseline="-5999"/>
                <a:t>2</a:t>
              </a:r>
            </a:p>
          </p:txBody>
        </p:sp>
        <p:grpSp>
          <p:nvGrpSpPr>
            <p:cNvPr id="870" name="Group"/>
            <p:cNvGrpSpPr/>
            <p:nvPr/>
          </p:nvGrpSpPr>
          <p:grpSpPr>
            <a:xfrm>
              <a:off x="1644951" y="770093"/>
              <a:ext cx="284748" cy="372021"/>
              <a:chOff x="0" y="0"/>
              <a:chExt cx="284747" cy="372019"/>
            </a:xfrm>
          </p:grpSpPr>
          <p:grpSp>
            <p:nvGrpSpPr>
              <p:cNvPr id="868" name="Group"/>
              <p:cNvGrpSpPr/>
              <p:nvPr/>
            </p:nvGrpSpPr>
            <p:grpSpPr>
              <a:xfrm>
                <a:off x="0" y="264653"/>
                <a:ext cx="284748" cy="107367"/>
                <a:chOff x="0" y="0"/>
                <a:chExt cx="284747" cy="107365"/>
              </a:xfrm>
            </p:grpSpPr>
            <p:sp>
              <p:nvSpPr>
                <p:cNvPr id="865" name="Line"/>
                <p:cNvSpPr/>
                <p:nvPr/>
              </p:nvSpPr>
              <p:spPr>
                <a:xfrm>
                  <a:off x="0" y="0"/>
                  <a:ext cx="284748" cy="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866" name="Line"/>
                <p:cNvSpPr/>
                <p:nvPr/>
              </p:nvSpPr>
              <p:spPr>
                <a:xfrm>
                  <a:off x="44635" y="54003"/>
                  <a:ext cx="195478"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867" name="Line"/>
                <p:cNvSpPr/>
                <p:nvPr/>
              </p:nvSpPr>
              <p:spPr>
                <a:xfrm>
                  <a:off x="93504" y="107365"/>
                  <a:ext cx="97739"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869" name="Line"/>
              <p:cNvSpPr/>
              <p:nvPr/>
            </p:nvSpPr>
            <p:spPr>
              <a:xfrm flipV="1">
                <a:off x="130619" y="0"/>
                <a:ext cx="1" cy="271699"/>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grpSp>
          <p:nvGrpSpPr>
            <p:cNvPr id="874" name="Group"/>
            <p:cNvGrpSpPr/>
            <p:nvPr/>
          </p:nvGrpSpPr>
          <p:grpSpPr>
            <a:xfrm rot="16200000">
              <a:off x="1705147" y="555241"/>
              <a:ext cx="174249" cy="437701"/>
              <a:chOff x="0" y="0"/>
              <a:chExt cx="174247" cy="437700"/>
            </a:xfrm>
          </p:grpSpPr>
          <p:sp>
            <p:nvSpPr>
              <p:cNvPr id="871" name="Rectangle"/>
              <p:cNvSpPr/>
              <p:nvPr/>
            </p:nvSpPr>
            <p:spPr>
              <a:xfrm>
                <a:off x="0" y="0"/>
                <a:ext cx="174248" cy="437701"/>
              </a:xfrm>
              <a:prstGeom prst="rect">
                <a:avLst/>
              </a:prstGeom>
              <a:solidFill>
                <a:srgbClr val="FF9300"/>
              </a:solidFill>
              <a:ln w="12700" cap="flat">
                <a:noFill/>
                <a:miter lim="400000"/>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sp>
            <p:nvSpPr>
              <p:cNvPr id="872" name="Line"/>
              <p:cNvSpPr/>
              <p:nvPr/>
            </p:nvSpPr>
            <p:spPr>
              <a:xfrm flipV="1">
                <a:off x="-1" y="14340"/>
                <a:ext cx="2" cy="423361"/>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873" name="Line"/>
              <p:cNvSpPr/>
              <p:nvPr/>
            </p:nvSpPr>
            <p:spPr>
              <a:xfrm flipV="1">
                <a:off x="174247" y="7170"/>
                <a:ext cx="1" cy="423361"/>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grpSp>
          <p:nvGrpSpPr>
            <p:cNvPr id="880" name="Group"/>
            <p:cNvGrpSpPr/>
            <p:nvPr/>
          </p:nvGrpSpPr>
          <p:grpSpPr>
            <a:xfrm>
              <a:off x="1623057" y="2149724"/>
              <a:ext cx="284748" cy="372020"/>
              <a:chOff x="0" y="0"/>
              <a:chExt cx="284747" cy="372019"/>
            </a:xfrm>
          </p:grpSpPr>
          <p:grpSp>
            <p:nvGrpSpPr>
              <p:cNvPr id="878" name="Group"/>
              <p:cNvGrpSpPr/>
              <p:nvPr/>
            </p:nvGrpSpPr>
            <p:grpSpPr>
              <a:xfrm>
                <a:off x="0" y="264653"/>
                <a:ext cx="284748" cy="107367"/>
                <a:chOff x="0" y="0"/>
                <a:chExt cx="284747" cy="107365"/>
              </a:xfrm>
            </p:grpSpPr>
            <p:sp>
              <p:nvSpPr>
                <p:cNvPr id="875" name="Line"/>
                <p:cNvSpPr/>
                <p:nvPr/>
              </p:nvSpPr>
              <p:spPr>
                <a:xfrm>
                  <a:off x="0" y="0"/>
                  <a:ext cx="284748" cy="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876" name="Line"/>
                <p:cNvSpPr/>
                <p:nvPr/>
              </p:nvSpPr>
              <p:spPr>
                <a:xfrm>
                  <a:off x="44635" y="54003"/>
                  <a:ext cx="195478"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877" name="Line"/>
                <p:cNvSpPr/>
                <p:nvPr/>
              </p:nvSpPr>
              <p:spPr>
                <a:xfrm>
                  <a:off x="93504" y="107365"/>
                  <a:ext cx="97739"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879" name="Line"/>
              <p:cNvSpPr/>
              <p:nvPr/>
            </p:nvSpPr>
            <p:spPr>
              <a:xfrm flipV="1">
                <a:off x="130619" y="0"/>
                <a:ext cx="1" cy="271699"/>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881" name="Line"/>
            <p:cNvSpPr/>
            <p:nvPr/>
          </p:nvSpPr>
          <p:spPr>
            <a:xfrm flipV="1">
              <a:off x="703857" y="379694"/>
              <a:ext cx="1" cy="994343"/>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882" name="Line"/>
            <p:cNvSpPr/>
            <p:nvPr/>
          </p:nvSpPr>
          <p:spPr>
            <a:xfrm flipV="1">
              <a:off x="2356319" y="407141"/>
              <a:ext cx="1" cy="959115"/>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883" name="Line"/>
            <p:cNvSpPr/>
            <p:nvPr/>
          </p:nvSpPr>
          <p:spPr>
            <a:xfrm>
              <a:off x="108138" y="896320"/>
              <a:ext cx="595720"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884" name="Line"/>
            <p:cNvSpPr/>
            <p:nvPr/>
          </p:nvSpPr>
          <p:spPr>
            <a:xfrm>
              <a:off x="2345090" y="861215"/>
              <a:ext cx="595720"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nvGrpSpPr>
            <p:cNvPr id="890" name="Group"/>
            <p:cNvGrpSpPr/>
            <p:nvPr/>
          </p:nvGrpSpPr>
          <p:grpSpPr>
            <a:xfrm>
              <a:off x="22424" y="1188026"/>
              <a:ext cx="284748" cy="372021"/>
              <a:chOff x="0" y="0"/>
              <a:chExt cx="284747" cy="372019"/>
            </a:xfrm>
          </p:grpSpPr>
          <p:grpSp>
            <p:nvGrpSpPr>
              <p:cNvPr id="888" name="Group"/>
              <p:cNvGrpSpPr/>
              <p:nvPr/>
            </p:nvGrpSpPr>
            <p:grpSpPr>
              <a:xfrm>
                <a:off x="0" y="264653"/>
                <a:ext cx="284748" cy="107367"/>
                <a:chOff x="0" y="0"/>
                <a:chExt cx="284747" cy="107365"/>
              </a:xfrm>
            </p:grpSpPr>
            <p:sp>
              <p:nvSpPr>
                <p:cNvPr id="885" name="Line"/>
                <p:cNvSpPr/>
                <p:nvPr/>
              </p:nvSpPr>
              <p:spPr>
                <a:xfrm>
                  <a:off x="0" y="0"/>
                  <a:ext cx="284748" cy="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886" name="Line"/>
                <p:cNvSpPr/>
                <p:nvPr/>
              </p:nvSpPr>
              <p:spPr>
                <a:xfrm>
                  <a:off x="44635" y="54003"/>
                  <a:ext cx="195478"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887" name="Line"/>
                <p:cNvSpPr/>
                <p:nvPr/>
              </p:nvSpPr>
              <p:spPr>
                <a:xfrm>
                  <a:off x="93504" y="107365"/>
                  <a:ext cx="97739"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889" name="Line"/>
              <p:cNvSpPr/>
              <p:nvPr/>
            </p:nvSpPr>
            <p:spPr>
              <a:xfrm flipV="1">
                <a:off x="130619" y="0"/>
                <a:ext cx="1" cy="271699"/>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grpSp>
          <p:nvGrpSpPr>
            <p:cNvPr id="896" name="Group"/>
            <p:cNvGrpSpPr/>
            <p:nvPr/>
          </p:nvGrpSpPr>
          <p:grpSpPr>
            <a:xfrm>
              <a:off x="2727022" y="1123689"/>
              <a:ext cx="284748" cy="372020"/>
              <a:chOff x="0" y="0"/>
              <a:chExt cx="284747" cy="372019"/>
            </a:xfrm>
          </p:grpSpPr>
          <p:grpSp>
            <p:nvGrpSpPr>
              <p:cNvPr id="894" name="Group"/>
              <p:cNvGrpSpPr/>
              <p:nvPr/>
            </p:nvGrpSpPr>
            <p:grpSpPr>
              <a:xfrm>
                <a:off x="0" y="264653"/>
                <a:ext cx="284748" cy="107367"/>
                <a:chOff x="0" y="0"/>
                <a:chExt cx="284747" cy="107365"/>
              </a:xfrm>
            </p:grpSpPr>
            <p:sp>
              <p:nvSpPr>
                <p:cNvPr id="891" name="Line"/>
                <p:cNvSpPr/>
                <p:nvPr/>
              </p:nvSpPr>
              <p:spPr>
                <a:xfrm>
                  <a:off x="0" y="0"/>
                  <a:ext cx="284748" cy="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892" name="Line"/>
                <p:cNvSpPr/>
                <p:nvPr/>
              </p:nvSpPr>
              <p:spPr>
                <a:xfrm>
                  <a:off x="44635" y="54003"/>
                  <a:ext cx="195478"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893" name="Line"/>
                <p:cNvSpPr/>
                <p:nvPr/>
              </p:nvSpPr>
              <p:spPr>
                <a:xfrm>
                  <a:off x="93504" y="107365"/>
                  <a:ext cx="97739"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895" name="Line"/>
              <p:cNvSpPr/>
              <p:nvPr/>
            </p:nvSpPr>
            <p:spPr>
              <a:xfrm flipV="1">
                <a:off x="130619" y="0"/>
                <a:ext cx="1" cy="271699"/>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grpSp>
      <p:sp>
        <p:nvSpPr>
          <p:cNvPr id="898" name="TextBox 5"/>
          <p:cNvSpPr txBox="1"/>
          <p:nvPr/>
        </p:nvSpPr>
        <p:spPr>
          <a:xfrm>
            <a:off x="319690" y="5905058"/>
            <a:ext cx="6368448" cy="554357"/>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sz="2500"/>
            </a:lvl1pPr>
          </a:lstStyle>
          <a:p>
            <a:pPr/>
            <a:r>
              <a:t>Đáp ứng biên - tần của bộ lọc chặn dải thực tế</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2" name="Title 1"/>
          <p:cNvSpPr txBox="1"/>
          <p:nvPr>
            <p:ph type="title"/>
          </p:nvPr>
        </p:nvSpPr>
        <p:spPr>
          <a:xfrm>
            <a:off x="609600" y="533400"/>
            <a:ext cx="7772400" cy="838200"/>
          </a:xfrm>
          <a:prstGeom prst="rect">
            <a:avLst/>
          </a:prstGeom>
        </p:spPr>
        <p:txBody>
          <a:bodyPr/>
          <a:lstStyle>
            <a:lvl1pPr algn="ctr">
              <a:defRPr b="1" i="1">
                <a:solidFill>
                  <a:srgbClr val="FF0000"/>
                </a:solidFill>
              </a:defRPr>
            </a:lvl1pPr>
          </a:lstStyle>
          <a:p>
            <a:pPr/>
            <a:r>
              <a:t>Nội dung</a:t>
            </a:r>
          </a:p>
        </p:txBody>
      </p:sp>
      <p:sp>
        <p:nvSpPr>
          <p:cNvPr id="903" name="Content Placeholder 2"/>
          <p:cNvSpPr txBox="1"/>
          <p:nvPr>
            <p:ph type="body" idx="1"/>
          </p:nvPr>
        </p:nvSpPr>
        <p:spPr>
          <a:xfrm>
            <a:off x="609600" y="2057400"/>
            <a:ext cx="8077200" cy="4572000"/>
          </a:xfrm>
          <a:prstGeom prst="rect">
            <a:avLst/>
          </a:prstGeom>
        </p:spPr>
        <p:txBody>
          <a:bodyPr/>
          <a:lstStyle/>
          <a:p>
            <a:pPr marL="274320" indent="-274320">
              <a:buFont typeface="Wingdings 2"/>
              <a:buBlip>
                <a:blip r:embed="rId2"/>
              </a:buBlip>
              <a:defRPr sz="4200"/>
            </a:pPr>
            <a:r>
              <a:t>Khái niệm về mạch lọc tần số</a:t>
            </a:r>
          </a:p>
          <a:p>
            <a:pPr marL="274320" indent="-274320">
              <a:buFont typeface="Wingdings 2"/>
              <a:buBlip>
                <a:blip r:embed="rId2"/>
              </a:buBlip>
              <a:defRPr sz="4200"/>
            </a:pPr>
            <a:r>
              <a:t>Mạch lọc thụ động</a:t>
            </a:r>
          </a:p>
          <a:p>
            <a:pPr marL="274320" indent="-274320">
              <a:buFont typeface="Wingdings 2"/>
              <a:buBlip>
                <a:blip r:embed="rId2"/>
              </a:buBlip>
              <a:defRPr b="1" sz="4200">
                <a:solidFill>
                  <a:schemeClr val="accent1"/>
                </a:solidFill>
              </a:defRPr>
            </a:pPr>
            <a:r>
              <a:t>Mạch lọc tích cực</a:t>
            </a:r>
          </a:p>
          <a:p>
            <a:pPr marL="274320" indent="-274320">
              <a:buFont typeface="Wingdings 2"/>
              <a:buBlip>
                <a:blip r:embed="rId2"/>
              </a:buBlip>
              <a:defRPr sz="4200"/>
            </a:pPr>
            <a:r>
              <a:t>Thiết kế mạch lọc tích cực bậc cao</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5" name="Title 1"/>
          <p:cNvSpPr txBox="1"/>
          <p:nvPr>
            <p:ph type="title"/>
          </p:nvPr>
        </p:nvSpPr>
        <p:spPr>
          <a:xfrm>
            <a:off x="838200" y="228599"/>
            <a:ext cx="7772400" cy="731840"/>
          </a:xfrm>
          <a:prstGeom prst="rect">
            <a:avLst/>
          </a:prstGeom>
        </p:spPr>
        <p:txBody>
          <a:bodyPr/>
          <a:lstStyle>
            <a:lvl1pPr algn="ctr">
              <a:defRPr>
                <a:solidFill>
                  <a:srgbClr val="0066CC"/>
                </a:solidFill>
              </a:defRPr>
            </a:lvl1pPr>
          </a:lstStyle>
          <a:p>
            <a:pPr/>
            <a:r>
              <a:t>Mạch lọc tích cực</a:t>
            </a:r>
          </a:p>
        </p:txBody>
      </p:sp>
      <p:sp>
        <p:nvSpPr>
          <p:cNvPr id="906" name="Line"/>
          <p:cNvSpPr/>
          <p:nvPr/>
        </p:nvSpPr>
        <p:spPr>
          <a:xfrm>
            <a:off x="652762" y="2265044"/>
            <a:ext cx="7772401" cy="1"/>
          </a:xfrm>
          <a:prstGeom prst="line">
            <a:avLst/>
          </a:prstGeom>
          <a:ln w="50800">
            <a:solidFill>
              <a:srgbClr val="000000"/>
            </a:solidFill>
          </a:ln>
          <a:effectLst>
            <a:outerShdw sx="100000" sy="100000" kx="0" ky="0" algn="b" rotWithShape="0" blurRad="38100" dist="25400" dir="5400000">
              <a:srgbClr val="000000">
                <a:alpha val="50000"/>
              </a:srgbClr>
            </a:outerShdw>
          </a:effectLst>
        </p:spPr>
        <p:txBody>
          <a:bodyPr lIns="45719" rIns="45719"/>
          <a:lstStyle/>
          <a:p>
            <a:pPr/>
          </a:p>
        </p:txBody>
      </p:sp>
      <p:sp>
        <p:nvSpPr>
          <p:cNvPr id="907" name="Content Placeholder 2"/>
          <p:cNvSpPr txBox="1"/>
          <p:nvPr>
            <p:ph type="body" idx="1"/>
          </p:nvPr>
        </p:nvSpPr>
        <p:spPr>
          <a:xfrm>
            <a:off x="185270" y="3633127"/>
            <a:ext cx="8839201" cy="2841626"/>
          </a:xfrm>
          <a:prstGeom prst="rect">
            <a:avLst/>
          </a:prstGeom>
        </p:spPr>
        <p:txBody>
          <a:bodyPr/>
          <a:lstStyle/>
          <a:p>
            <a:pPr algn="just">
              <a:defRPr sz="2800"/>
            </a:pPr>
            <a:r>
              <a:t>Mạch lọc RC kết hợp với các linh kiện tích cực (BJT, </a:t>
            </a:r>
            <a:r>
              <a:rPr b="1"/>
              <a:t>Op_Amp</a:t>
            </a:r>
            <a:r>
              <a:t>)</a:t>
            </a:r>
          </a:p>
          <a:p>
            <a:pPr algn="just">
              <a:defRPr sz="2800"/>
            </a:pPr>
            <a:r>
              <a:t>Được sử dụng ở dải tần số thấp (&lt; 10 MHz)</a:t>
            </a:r>
          </a:p>
        </p:txBody>
      </p:sp>
      <p:sp>
        <p:nvSpPr>
          <p:cNvPr id="908" name="Rectangle"/>
          <p:cNvSpPr/>
          <p:nvPr/>
        </p:nvSpPr>
        <p:spPr>
          <a:xfrm>
            <a:off x="1785787" y="1661783"/>
            <a:ext cx="2190370" cy="1270001"/>
          </a:xfrm>
          <a:prstGeom prst="rect">
            <a:avLst/>
          </a:prstGeom>
          <a:solidFill>
            <a:srgbClr val="FFFFFF"/>
          </a:solidFill>
          <a:ln w="25400">
            <a:solidFill>
              <a:srgbClr val="011586"/>
            </a:solidFill>
          </a:ln>
          <a:effectLst>
            <a:outerShdw sx="100000" sy="100000" kx="0" ky="0" algn="b" rotWithShape="0" blurRad="38100" dist="25400" dir="5400000">
              <a:srgbClr val="000000">
                <a:alpha val="50000"/>
              </a:srgbClr>
            </a:outerShdw>
          </a:effectLst>
        </p:spPr>
        <p:txBody>
          <a:bodyPr lIns="45719" rIns="45719" anchor="ctr"/>
          <a:lstStyle/>
          <a:p>
            <a:pPr/>
          </a:p>
        </p:txBody>
      </p:sp>
      <p:sp>
        <p:nvSpPr>
          <p:cNvPr id="909" name="Rectangle"/>
          <p:cNvSpPr/>
          <p:nvPr/>
        </p:nvSpPr>
        <p:spPr>
          <a:xfrm>
            <a:off x="5341787" y="1661783"/>
            <a:ext cx="2190370" cy="1270001"/>
          </a:xfrm>
          <a:prstGeom prst="rect">
            <a:avLst/>
          </a:prstGeom>
          <a:solidFill>
            <a:srgbClr val="FFFFFF"/>
          </a:solidFill>
          <a:ln w="76200">
            <a:solidFill>
              <a:schemeClr val="accent1"/>
            </a:solidFill>
          </a:ln>
          <a:effectLst>
            <a:outerShdw sx="100000" sy="100000" kx="0" ky="0" algn="b" rotWithShape="0" blurRad="38100" dist="25400" dir="5400000">
              <a:srgbClr val="000000">
                <a:alpha val="50000"/>
              </a:srgbClr>
            </a:outerShdw>
          </a:effectLst>
        </p:spPr>
        <p:txBody>
          <a:bodyPr lIns="45719" rIns="45719" anchor="ctr"/>
          <a:lstStyle/>
          <a:p>
            <a:pPr/>
          </a:p>
        </p:txBody>
      </p:sp>
      <p:sp>
        <p:nvSpPr>
          <p:cNvPr id="910" name="Mạch lọc thụ động"/>
          <p:cNvSpPr txBox="1"/>
          <p:nvPr/>
        </p:nvSpPr>
        <p:spPr>
          <a:xfrm>
            <a:off x="1973147" y="1789727"/>
            <a:ext cx="1815650" cy="9388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000"/>
            </a:lvl1pPr>
          </a:lstStyle>
          <a:p>
            <a:pPr/>
            <a:r>
              <a:t>Mạch lọc thụ động</a:t>
            </a:r>
          </a:p>
        </p:txBody>
      </p:sp>
      <p:sp>
        <p:nvSpPr>
          <p:cNvPr id="911" name="Mạch khuếch đại"/>
          <p:cNvSpPr txBox="1"/>
          <p:nvPr/>
        </p:nvSpPr>
        <p:spPr>
          <a:xfrm>
            <a:off x="5381238" y="1789728"/>
            <a:ext cx="2111468" cy="9388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000"/>
            </a:lvl1pPr>
          </a:lstStyle>
          <a:p>
            <a:pPr/>
            <a:r>
              <a:t>Mạch khuếch đại</a:t>
            </a:r>
          </a:p>
        </p:txBody>
      </p:sp>
      <p:sp>
        <p:nvSpPr>
          <p:cNvPr id="912" name="Rounded Rectangle"/>
          <p:cNvSpPr/>
          <p:nvPr/>
        </p:nvSpPr>
        <p:spPr>
          <a:xfrm>
            <a:off x="1378328" y="1393165"/>
            <a:ext cx="6514845" cy="1911517"/>
          </a:xfrm>
          <a:prstGeom prst="roundRect">
            <a:avLst>
              <a:gd name="adj" fmla="val 20959"/>
            </a:avLst>
          </a:prstGeom>
          <a:ln w="50800">
            <a:solidFill>
              <a:schemeClr val="accent1"/>
            </a:solidFill>
            <a:custDash>
              <a:ds d="200000" sp="200000"/>
            </a:custDash>
            <a:miter lim="400000"/>
          </a:ln>
          <a:effectLst>
            <a:outerShdw sx="100000" sy="100000" kx="0" ky="0" algn="b" rotWithShape="0" blurRad="38100" dist="25400" dir="5400000">
              <a:srgbClr val="000000">
                <a:alpha val="50000"/>
              </a:srgbClr>
            </a:outerShdw>
          </a:effectLst>
        </p:spPr>
        <p:txBody>
          <a:bodyPr lIns="45719" rIns="45719" anchor="ctr"/>
          <a:lstStyle/>
          <a:p>
            <a:pPr/>
          </a:p>
        </p:txBody>
      </p:sp>
      <p:sp>
        <p:nvSpPr>
          <p:cNvPr id="913" name="Content Placeholder 5"/>
          <p:cNvSpPr txBox="1"/>
          <p:nvPr/>
        </p:nvSpPr>
        <p:spPr>
          <a:xfrm>
            <a:off x="4724400" y="5236978"/>
            <a:ext cx="4114800" cy="12954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lvl="1" marL="301752" indent="-125730" defTabSz="502920">
              <a:lnSpc>
                <a:spcPct val="136000"/>
              </a:lnSpc>
              <a:spcBef>
                <a:spcPts val="100"/>
              </a:spcBef>
              <a:buClr>
                <a:schemeClr val="accent2"/>
              </a:buClr>
              <a:buSzPct val="85000"/>
              <a:buChar char="➢"/>
              <a:defRPr sz="1925"/>
            </a:pPr>
            <a:r>
              <a:t>n: </a:t>
            </a:r>
            <a:r>
              <a:t>bậc của bộ lọc</a:t>
            </a:r>
          </a:p>
          <a:p>
            <a:pPr lvl="1" marL="301752" indent="-125730" defTabSz="502920">
              <a:lnSpc>
                <a:spcPct val="136000"/>
              </a:lnSpc>
              <a:spcBef>
                <a:spcPts val="100"/>
              </a:spcBef>
              <a:buClr>
                <a:schemeClr val="accent2"/>
              </a:buClr>
              <a:buSzPct val="85000"/>
              <a:buChar char="➢"/>
              <a:defRPr sz="1925"/>
            </a:pPr>
            <a:r>
              <a:t>p=j</a:t>
            </a:r>
            <a:r>
              <a:rPr>
                <a:latin typeface="STIXGeneral"/>
                <a:ea typeface="STIXGeneral"/>
                <a:cs typeface="STIXGeneral"/>
                <a:sym typeface="STIXGeneral"/>
              </a:rPr>
              <a:t>𝜔</a:t>
            </a:r>
            <a:r>
              <a:t>/</a:t>
            </a:r>
            <a:r>
              <a:rPr>
                <a:latin typeface="STIXGeneral"/>
                <a:ea typeface="STIXGeneral"/>
                <a:cs typeface="STIXGeneral"/>
                <a:sym typeface="STIXGeneral"/>
              </a:rPr>
              <a:t>𝜔</a:t>
            </a:r>
            <a:r>
              <a:rPr baseline="-5999"/>
              <a:t>c</a:t>
            </a:r>
            <a:r>
              <a:t> </a:t>
            </a:r>
            <a:r>
              <a:t>là biến phức đã chuẩn hoá.</a:t>
            </a:r>
          </a:p>
          <a:p>
            <a:pPr lvl="1" marL="301752" indent="-125730" defTabSz="502920">
              <a:lnSpc>
                <a:spcPct val="136000"/>
              </a:lnSpc>
              <a:spcBef>
                <a:spcPts val="100"/>
              </a:spcBef>
              <a:buClr>
                <a:schemeClr val="accent2"/>
              </a:buClr>
              <a:buSzPct val="85000"/>
              <a:buChar char="➢"/>
              <a:defRPr sz="1925"/>
            </a:pPr>
            <a:r>
              <a:t>a, b là các số thực dương</a:t>
            </a:r>
          </a:p>
        </p:txBody>
      </p:sp>
      <p:pic>
        <p:nvPicPr>
          <p:cNvPr id="914" name="Object 1" descr="Object 1"/>
          <p:cNvPicPr>
            <a:picLocks noChangeAspect="1"/>
          </p:cNvPicPr>
          <p:nvPr/>
        </p:nvPicPr>
        <p:blipFill>
          <a:blip r:embed="rId2">
            <a:extLst/>
          </a:blip>
          <a:stretch>
            <a:fillRect/>
          </a:stretch>
        </p:blipFill>
        <p:spPr>
          <a:xfrm>
            <a:off x="199557" y="5561095"/>
            <a:ext cx="4421907" cy="899371"/>
          </a:xfrm>
          <a:prstGeom prst="rect">
            <a:avLst/>
          </a:prstGeom>
          <a:ln w="28575">
            <a:solidFill>
              <a:srgbClr val="CC3300"/>
            </a:solidFill>
            <a:miter/>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6" name="Title 1"/>
          <p:cNvSpPr txBox="1"/>
          <p:nvPr>
            <p:ph type="title"/>
          </p:nvPr>
        </p:nvSpPr>
        <p:spPr>
          <a:xfrm>
            <a:off x="838200" y="228599"/>
            <a:ext cx="7772400" cy="731840"/>
          </a:xfrm>
          <a:prstGeom prst="rect">
            <a:avLst/>
          </a:prstGeom>
        </p:spPr>
        <p:txBody>
          <a:bodyPr/>
          <a:lstStyle>
            <a:lvl1pPr algn="ctr">
              <a:defRPr>
                <a:solidFill>
                  <a:srgbClr val="0066CC"/>
                </a:solidFill>
              </a:defRPr>
            </a:lvl1pPr>
          </a:lstStyle>
          <a:p>
            <a:pPr/>
            <a:r>
              <a:t>Mạch lọc tích cực</a:t>
            </a:r>
          </a:p>
        </p:txBody>
      </p:sp>
      <p:sp>
        <p:nvSpPr>
          <p:cNvPr id="917" name="Content Placeholder 2"/>
          <p:cNvSpPr txBox="1"/>
          <p:nvPr>
            <p:ph type="body" idx="1"/>
          </p:nvPr>
        </p:nvSpPr>
        <p:spPr>
          <a:xfrm>
            <a:off x="152400" y="914400"/>
            <a:ext cx="8839200" cy="5791200"/>
          </a:xfrm>
          <a:prstGeom prst="rect">
            <a:avLst/>
          </a:prstGeom>
        </p:spPr>
        <p:txBody>
          <a:bodyPr/>
          <a:lstStyle/>
          <a:p>
            <a:pPr algn="just">
              <a:defRPr sz="2900"/>
            </a:pPr>
          </a:p>
          <a:p>
            <a:pPr algn="just">
              <a:defRPr sz="2900"/>
            </a:pPr>
            <a:r>
              <a:t>Các tham số đặc trưng của mạch lọc tích cực:</a:t>
            </a:r>
          </a:p>
          <a:p>
            <a:pPr lvl="1" marL="548639" indent="-228599">
              <a:lnSpc>
                <a:spcPct val="130000"/>
              </a:lnSpc>
              <a:spcBef>
                <a:spcPts val="300"/>
              </a:spcBef>
              <a:buClr>
                <a:schemeClr val="accent2"/>
              </a:buClr>
              <a:buChar char="➢"/>
              <a:defRPr i="1" sz="2900"/>
            </a:pPr>
            <a:r>
              <a:t>Tần số cắt </a:t>
            </a:r>
          </a:p>
          <a:p>
            <a:pPr lvl="1" marL="548639" indent="-228599">
              <a:lnSpc>
                <a:spcPct val="130000"/>
              </a:lnSpc>
              <a:spcBef>
                <a:spcPts val="300"/>
              </a:spcBef>
              <a:buClr>
                <a:schemeClr val="accent2"/>
              </a:buClr>
              <a:buChar char="➢"/>
              <a:defRPr i="1" sz="2900"/>
            </a:pPr>
            <a:r>
              <a:t>Bậc của bộ lọc</a:t>
            </a:r>
            <a:r>
              <a:rPr i="0"/>
              <a:t>: xác định độ dốc của đặc tuyến biên-tần ở ngoài dải thông</a:t>
            </a:r>
          </a:p>
          <a:p>
            <a:pPr lvl="1" marL="548639" indent="-228599">
              <a:lnSpc>
                <a:spcPct val="130000"/>
              </a:lnSpc>
              <a:spcBef>
                <a:spcPts val="300"/>
              </a:spcBef>
              <a:buClr>
                <a:schemeClr val="accent2"/>
              </a:buClr>
              <a:buChar char="➢"/>
              <a:defRPr i="1" sz="2900"/>
            </a:pPr>
            <a:r>
              <a:t>Kiểu bộ lọc</a:t>
            </a:r>
            <a:r>
              <a:rPr i="0"/>
              <a:t>: xác định dạng đặc tuyến biên-tần quanh tần số cắt và trong dải thông. Mạch điện của các bộ lọc này giống nhau, chỉ khác nhau giá trị của RC, có 3 loại bộ lọc thông dụng: Bessel, Butterworth và Chebyshev</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9" name="Title 1"/>
          <p:cNvSpPr txBox="1"/>
          <p:nvPr>
            <p:ph type="title"/>
          </p:nvPr>
        </p:nvSpPr>
        <p:spPr>
          <a:xfrm>
            <a:off x="153120" y="0"/>
            <a:ext cx="8837760" cy="804561"/>
          </a:xfrm>
          <a:prstGeom prst="rect">
            <a:avLst/>
          </a:prstGeom>
        </p:spPr>
        <p:txBody>
          <a:bodyPr/>
          <a:lstStyle>
            <a:lvl1pPr algn="ctr" defTabSz="731520">
              <a:defRPr b="1" sz="3200">
                <a:solidFill>
                  <a:srgbClr val="0066CC"/>
                </a:solidFill>
              </a:defRPr>
            </a:lvl1pPr>
          </a:lstStyle>
          <a:p>
            <a:pPr/>
            <a:r>
              <a:t>Các kiểu đặc tuyến biên-tần của mạch lọc tích cực</a:t>
            </a:r>
          </a:p>
        </p:txBody>
      </p:sp>
      <p:pic>
        <p:nvPicPr>
          <p:cNvPr id="920" name="Image" descr="Image"/>
          <p:cNvPicPr>
            <a:picLocks noChangeAspect="1"/>
          </p:cNvPicPr>
          <p:nvPr/>
        </p:nvPicPr>
        <p:blipFill>
          <a:blip r:embed="rId3">
            <a:extLst/>
          </a:blip>
          <a:stretch>
            <a:fillRect/>
          </a:stretch>
        </p:blipFill>
        <p:spPr>
          <a:xfrm>
            <a:off x="1019504" y="1237922"/>
            <a:ext cx="7587072" cy="5425392"/>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4" name="Title 1"/>
          <p:cNvSpPr txBox="1"/>
          <p:nvPr>
            <p:ph type="title"/>
          </p:nvPr>
        </p:nvSpPr>
        <p:spPr>
          <a:xfrm>
            <a:off x="685800" y="228599"/>
            <a:ext cx="7772400" cy="731840"/>
          </a:xfrm>
          <a:prstGeom prst="rect">
            <a:avLst/>
          </a:prstGeom>
        </p:spPr>
        <p:txBody>
          <a:bodyPr/>
          <a:lstStyle>
            <a:lvl1pPr defTabSz="896111">
              <a:defRPr sz="3920">
                <a:solidFill>
                  <a:srgbClr val="0066CC"/>
                </a:solidFill>
              </a:defRPr>
            </a:lvl1pPr>
          </a:lstStyle>
          <a:p>
            <a:pPr/>
            <a:r>
              <a:t>Mạch lọc tích cực thông thấp bậc nhất</a:t>
            </a:r>
          </a:p>
        </p:txBody>
      </p:sp>
      <p:grpSp>
        <p:nvGrpSpPr>
          <p:cNvPr id="930" name="Group"/>
          <p:cNvGrpSpPr/>
          <p:nvPr/>
        </p:nvGrpSpPr>
        <p:grpSpPr>
          <a:xfrm>
            <a:off x="2474531" y="3968406"/>
            <a:ext cx="3342181" cy="2889595"/>
            <a:chOff x="0" y="0"/>
            <a:chExt cx="3342180" cy="2889593"/>
          </a:xfrm>
        </p:grpSpPr>
        <p:pic>
          <p:nvPicPr>
            <p:cNvPr id="925" name="Picture 2" descr="Picture 2"/>
            <p:cNvPicPr>
              <a:picLocks noChangeAspect="1"/>
            </p:cNvPicPr>
            <p:nvPr/>
          </p:nvPicPr>
          <p:blipFill>
            <a:blip r:embed="rId2">
              <a:extLst/>
            </a:blip>
            <a:stretch>
              <a:fillRect/>
            </a:stretch>
          </p:blipFill>
          <p:spPr>
            <a:xfrm>
              <a:off x="0" y="0"/>
              <a:ext cx="3342181" cy="2889594"/>
            </a:xfrm>
            <a:prstGeom prst="rect">
              <a:avLst/>
            </a:prstGeom>
            <a:ln w="12700" cap="flat">
              <a:noFill/>
              <a:miter lim="400000"/>
            </a:ln>
            <a:effectLst/>
          </p:spPr>
        </p:pic>
        <p:sp>
          <p:nvSpPr>
            <p:cNvPr id="926" name="+"/>
            <p:cNvSpPr txBox="1"/>
            <p:nvPr/>
          </p:nvSpPr>
          <p:spPr>
            <a:xfrm>
              <a:off x="1542190" y="1865737"/>
              <a:ext cx="405703" cy="28617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pc="42" sz="1400"/>
              </a:lvl1pPr>
            </a:lstStyle>
            <a:p>
              <a:pPr/>
              <a:r>
                <a:t>+</a:t>
              </a:r>
            </a:p>
          </p:txBody>
        </p:sp>
        <p:sp>
          <p:nvSpPr>
            <p:cNvPr id="927" name="Rectangle"/>
            <p:cNvSpPr/>
            <p:nvPr/>
          </p:nvSpPr>
          <p:spPr>
            <a:xfrm>
              <a:off x="1504977" y="1406818"/>
              <a:ext cx="214746" cy="892520"/>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sp>
          <p:nvSpPr>
            <p:cNvPr id="928" name="-"/>
            <p:cNvSpPr txBox="1"/>
            <p:nvPr/>
          </p:nvSpPr>
          <p:spPr>
            <a:xfrm>
              <a:off x="1504977" y="1204201"/>
              <a:ext cx="116241" cy="4811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pc="84" sz="2800"/>
              </a:lvl1pPr>
            </a:lstStyle>
            <a:p>
              <a:pPr/>
              <a:r>
                <a:t>-</a:t>
              </a:r>
            </a:p>
          </p:txBody>
        </p:sp>
        <p:sp>
          <p:nvSpPr>
            <p:cNvPr id="929" name="+"/>
            <p:cNvSpPr txBox="1"/>
            <p:nvPr/>
          </p:nvSpPr>
          <p:spPr>
            <a:xfrm>
              <a:off x="1504977" y="2008822"/>
              <a:ext cx="214746" cy="3594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1" spc="57" sz="1900"/>
              </a:lvl1pPr>
            </a:lstStyle>
            <a:p>
              <a:pPr/>
              <a:r>
                <a:t>+</a:t>
              </a:r>
            </a:p>
          </p:txBody>
        </p:sp>
      </p:grpSp>
      <p:pic>
        <p:nvPicPr>
          <p:cNvPr id="931" name="Picture 5" descr="Picture 5"/>
          <p:cNvPicPr>
            <a:picLocks noChangeAspect="1"/>
          </p:cNvPicPr>
          <p:nvPr/>
        </p:nvPicPr>
        <p:blipFill>
          <a:blip r:embed="rId3">
            <a:extLst/>
          </a:blip>
          <a:stretch>
            <a:fillRect/>
          </a:stretch>
        </p:blipFill>
        <p:spPr>
          <a:xfrm>
            <a:off x="60832" y="2437838"/>
            <a:ext cx="4084790" cy="1982325"/>
          </a:xfrm>
          <a:prstGeom prst="rect">
            <a:avLst/>
          </a:prstGeom>
          <a:ln w="12700">
            <a:miter lim="400000"/>
          </a:ln>
        </p:spPr>
      </p:pic>
      <p:pic>
        <p:nvPicPr>
          <p:cNvPr id="932" name="Picture 6" descr="Picture 6"/>
          <p:cNvPicPr>
            <a:picLocks noChangeAspect="1"/>
          </p:cNvPicPr>
          <p:nvPr/>
        </p:nvPicPr>
        <p:blipFill>
          <a:blip r:embed="rId4">
            <a:extLst/>
          </a:blip>
          <a:stretch>
            <a:fillRect/>
          </a:stretch>
        </p:blipFill>
        <p:spPr>
          <a:xfrm>
            <a:off x="4518888" y="1218293"/>
            <a:ext cx="4625112" cy="2629966"/>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Title 1"/>
          <p:cNvSpPr txBox="1"/>
          <p:nvPr>
            <p:ph type="title"/>
          </p:nvPr>
        </p:nvSpPr>
        <p:spPr>
          <a:xfrm>
            <a:off x="609600" y="533400"/>
            <a:ext cx="7772400" cy="838200"/>
          </a:xfrm>
          <a:prstGeom prst="rect">
            <a:avLst/>
          </a:prstGeom>
        </p:spPr>
        <p:txBody>
          <a:bodyPr/>
          <a:lstStyle>
            <a:lvl1pPr algn="ctr">
              <a:defRPr b="1" i="1">
                <a:solidFill>
                  <a:srgbClr val="FF0000"/>
                </a:solidFill>
              </a:defRPr>
            </a:lvl1pPr>
          </a:lstStyle>
          <a:p>
            <a:pPr/>
            <a:r>
              <a:t>Nội dung</a:t>
            </a:r>
          </a:p>
        </p:txBody>
      </p:sp>
      <p:sp>
        <p:nvSpPr>
          <p:cNvPr id="160" name="Content Placeholder 2"/>
          <p:cNvSpPr txBox="1"/>
          <p:nvPr>
            <p:ph type="body" idx="1"/>
          </p:nvPr>
        </p:nvSpPr>
        <p:spPr>
          <a:xfrm>
            <a:off x="609600" y="2057400"/>
            <a:ext cx="8077200" cy="4572000"/>
          </a:xfrm>
          <a:prstGeom prst="rect">
            <a:avLst/>
          </a:prstGeom>
        </p:spPr>
        <p:txBody>
          <a:bodyPr/>
          <a:lstStyle/>
          <a:p>
            <a:pPr marL="274320" indent="-274320">
              <a:buFont typeface="Wingdings 2"/>
              <a:buBlip>
                <a:blip r:embed="rId2"/>
              </a:buBlip>
              <a:defRPr sz="4200"/>
            </a:pPr>
            <a:r>
              <a:t>Khái niệm về mạch lọc tần số</a:t>
            </a:r>
          </a:p>
          <a:p>
            <a:pPr marL="274320" indent="-274320">
              <a:buFont typeface="Wingdings 2"/>
              <a:buBlip>
                <a:blip r:embed="rId2"/>
              </a:buBlip>
              <a:defRPr sz="4200"/>
            </a:pPr>
            <a:r>
              <a:t>Mạch lọc thụ động</a:t>
            </a:r>
          </a:p>
          <a:p>
            <a:pPr marL="274320" indent="-274320">
              <a:buFont typeface="Wingdings 2"/>
              <a:buBlip>
                <a:blip r:embed="rId2"/>
              </a:buBlip>
              <a:defRPr sz="4200"/>
            </a:pPr>
            <a:r>
              <a:t>Mạch lọc tích cực</a:t>
            </a:r>
          </a:p>
          <a:p>
            <a:pPr marL="274320" indent="-274320">
              <a:buFont typeface="Wingdings 2"/>
              <a:buBlip>
                <a:blip r:embed="rId2"/>
              </a:buBlip>
              <a:defRPr sz="4200"/>
            </a:pPr>
            <a:r>
              <a:t>Thiết kế mạch lọc tích cực bậc cao</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4" name="Content Placeholder 2"/>
          <p:cNvSpPr txBox="1"/>
          <p:nvPr>
            <p:ph type="body" idx="1"/>
          </p:nvPr>
        </p:nvSpPr>
        <p:spPr>
          <a:xfrm>
            <a:off x="503706" y="1074737"/>
            <a:ext cx="8136588" cy="5486401"/>
          </a:xfrm>
          <a:prstGeom prst="rect">
            <a:avLst/>
          </a:prstGeom>
        </p:spPr>
        <p:txBody>
          <a:bodyPr/>
          <a:lstStyle/>
          <a:p>
            <a:pPr marL="271576" indent="-271576" defTabSz="905255">
              <a:spcBef>
                <a:spcPts val="400"/>
              </a:spcBef>
              <a:defRPr sz="2673"/>
            </a:pPr>
            <a:r>
              <a:t>Hàm truyền đạt tổng quát của mạch lọc thông thấp</a:t>
            </a:r>
          </a:p>
          <a:p>
            <a:pPr marL="271576" indent="-271576" defTabSz="905255">
              <a:spcBef>
                <a:spcPts val="400"/>
              </a:spcBef>
              <a:defRPr sz="2673"/>
            </a:pPr>
          </a:p>
          <a:p>
            <a:pPr marL="271576" indent="-271576" defTabSz="905255">
              <a:spcBef>
                <a:spcPts val="400"/>
              </a:spcBef>
              <a:defRPr sz="2673"/>
            </a:pPr>
          </a:p>
          <a:p>
            <a:pPr marL="271576" indent="-271576" defTabSz="905255">
              <a:spcBef>
                <a:spcPts val="400"/>
              </a:spcBef>
              <a:defRPr sz="2673"/>
            </a:pPr>
          </a:p>
          <a:p>
            <a:pPr marL="271576" indent="-271576" defTabSz="905255">
              <a:spcBef>
                <a:spcPts val="400"/>
              </a:spcBef>
              <a:defRPr sz="2673"/>
            </a:pPr>
            <a:r>
              <a:t>Lọc bậc 1 chỉ dành cho thông thấp hoặc thông cao</a:t>
            </a:r>
          </a:p>
          <a:p>
            <a:pPr marL="271576" indent="-271576" defTabSz="905255">
              <a:spcBef>
                <a:spcPts val="400"/>
              </a:spcBef>
              <a:defRPr sz="2673"/>
            </a:pPr>
          </a:p>
          <a:p>
            <a:pPr marL="271576" indent="-271576" defTabSz="905255">
              <a:spcBef>
                <a:spcPts val="400"/>
              </a:spcBef>
              <a:defRPr sz="2673"/>
            </a:pPr>
            <a:r>
              <a:t>Hàm truyền  đạt của mạch bên</a:t>
            </a:r>
          </a:p>
          <a:p>
            <a:pPr marL="271576" indent="-271576" defTabSz="905255">
              <a:spcBef>
                <a:spcPts val="400"/>
              </a:spcBef>
              <a:buSzTx/>
              <a:buFont typeface="Wingdings 2"/>
              <a:buNone/>
              <a:defRPr sz="2673"/>
            </a:pPr>
          </a:p>
          <a:p>
            <a:pPr marL="271576" indent="-271576" defTabSz="905255">
              <a:spcBef>
                <a:spcPts val="400"/>
              </a:spcBef>
              <a:defRPr sz="2673"/>
            </a:pPr>
          </a:p>
          <a:p>
            <a:pPr marL="271576" indent="-271576" defTabSz="905255">
              <a:spcBef>
                <a:spcPts val="400"/>
              </a:spcBef>
              <a:defRPr sz="2673"/>
            </a:pPr>
          </a:p>
          <a:p>
            <a:pPr marL="271576" indent="-271576" defTabSz="905255">
              <a:spcBef>
                <a:spcPts val="400"/>
              </a:spcBef>
              <a:defRPr sz="2673"/>
            </a:pPr>
          </a:p>
          <a:p>
            <a:pPr marL="271576" indent="-271576" defTabSz="905255">
              <a:spcBef>
                <a:spcPts val="400"/>
              </a:spcBef>
              <a:defRPr sz="2673"/>
            </a:pPr>
            <a:r>
              <a:t>Tần số cắt</a:t>
            </a:r>
          </a:p>
        </p:txBody>
      </p:sp>
      <p:sp>
        <p:nvSpPr>
          <p:cNvPr id="935" name="Title 1"/>
          <p:cNvSpPr txBox="1"/>
          <p:nvPr>
            <p:ph type="title"/>
          </p:nvPr>
        </p:nvSpPr>
        <p:spPr>
          <a:xfrm>
            <a:off x="685800" y="228599"/>
            <a:ext cx="7772400" cy="731840"/>
          </a:xfrm>
          <a:prstGeom prst="rect">
            <a:avLst/>
          </a:prstGeom>
        </p:spPr>
        <p:txBody>
          <a:bodyPr/>
          <a:lstStyle>
            <a:lvl1pPr defTabSz="896111">
              <a:defRPr sz="3920">
                <a:solidFill>
                  <a:srgbClr val="0066CC"/>
                </a:solidFill>
              </a:defRPr>
            </a:lvl1pPr>
          </a:lstStyle>
          <a:p>
            <a:pPr/>
            <a:r>
              <a:t>Mạch lọc tích cực thông thấp bậc nhất</a:t>
            </a:r>
          </a:p>
        </p:txBody>
      </p:sp>
      <p:pic>
        <p:nvPicPr>
          <p:cNvPr id="936" name="Object 1" descr="Object 1"/>
          <p:cNvPicPr>
            <a:picLocks noChangeAspect="1"/>
          </p:cNvPicPr>
          <p:nvPr/>
        </p:nvPicPr>
        <p:blipFill>
          <a:blip r:embed="rId2">
            <a:extLst/>
          </a:blip>
          <a:stretch>
            <a:fillRect/>
          </a:stretch>
        </p:blipFill>
        <p:spPr>
          <a:xfrm>
            <a:off x="2473983" y="1565334"/>
            <a:ext cx="4556398" cy="907420"/>
          </a:xfrm>
          <a:prstGeom prst="rect">
            <a:avLst/>
          </a:prstGeom>
          <a:ln w="19050">
            <a:solidFill>
              <a:srgbClr val="FF0000"/>
            </a:solidFill>
            <a:miter/>
          </a:ln>
        </p:spPr>
      </p:pic>
      <p:pic>
        <p:nvPicPr>
          <p:cNvPr id="937" name="Object 3" descr="Object 3"/>
          <p:cNvPicPr>
            <a:picLocks noChangeAspect="1"/>
          </p:cNvPicPr>
          <p:nvPr/>
        </p:nvPicPr>
        <p:blipFill>
          <a:blip r:embed="rId3">
            <a:extLst/>
          </a:blip>
          <a:stretch>
            <a:fillRect/>
          </a:stretch>
        </p:blipFill>
        <p:spPr>
          <a:xfrm>
            <a:off x="610592" y="4431131"/>
            <a:ext cx="4730903" cy="1012934"/>
          </a:xfrm>
          <a:prstGeom prst="rect">
            <a:avLst/>
          </a:prstGeom>
          <a:ln w="19050">
            <a:solidFill>
              <a:srgbClr val="FF0000"/>
            </a:solidFill>
            <a:miter/>
          </a:ln>
        </p:spPr>
      </p:pic>
      <p:pic>
        <p:nvPicPr>
          <p:cNvPr id="938" name="Object 4" descr="Object 4"/>
          <p:cNvPicPr>
            <a:picLocks noChangeAspect="1"/>
          </p:cNvPicPr>
          <p:nvPr/>
        </p:nvPicPr>
        <p:blipFill>
          <a:blip r:embed="rId4">
            <a:extLst/>
          </a:blip>
          <a:stretch>
            <a:fillRect/>
          </a:stretch>
        </p:blipFill>
        <p:spPr>
          <a:xfrm>
            <a:off x="2473983" y="6002973"/>
            <a:ext cx="1214252" cy="548641"/>
          </a:xfrm>
          <a:prstGeom prst="rect">
            <a:avLst/>
          </a:prstGeom>
          <a:ln w="19050">
            <a:solidFill>
              <a:srgbClr val="FF0000"/>
            </a:solidFill>
            <a:miter/>
          </a:ln>
        </p:spPr>
      </p:pic>
      <p:grpSp>
        <p:nvGrpSpPr>
          <p:cNvPr id="944" name="Group"/>
          <p:cNvGrpSpPr/>
          <p:nvPr/>
        </p:nvGrpSpPr>
        <p:grpSpPr>
          <a:xfrm>
            <a:off x="5614212" y="3577460"/>
            <a:ext cx="3352900" cy="2898861"/>
            <a:chOff x="0" y="0"/>
            <a:chExt cx="3352898" cy="2898860"/>
          </a:xfrm>
        </p:grpSpPr>
        <p:pic>
          <p:nvPicPr>
            <p:cNvPr id="939" name="Picture 2" descr="Picture 2"/>
            <p:cNvPicPr>
              <a:picLocks noChangeAspect="1"/>
            </p:cNvPicPr>
            <p:nvPr/>
          </p:nvPicPr>
          <p:blipFill>
            <a:blip r:embed="rId5">
              <a:extLst/>
            </a:blip>
            <a:stretch>
              <a:fillRect/>
            </a:stretch>
          </p:blipFill>
          <p:spPr>
            <a:xfrm>
              <a:off x="0" y="0"/>
              <a:ext cx="3352899" cy="2898861"/>
            </a:xfrm>
            <a:prstGeom prst="rect">
              <a:avLst/>
            </a:prstGeom>
            <a:ln w="12700" cap="flat">
              <a:noFill/>
              <a:miter lim="400000"/>
            </a:ln>
            <a:effectLst/>
          </p:spPr>
        </p:pic>
        <p:sp>
          <p:nvSpPr>
            <p:cNvPr id="940" name="+"/>
            <p:cNvSpPr txBox="1"/>
            <p:nvPr/>
          </p:nvSpPr>
          <p:spPr>
            <a:xfrm>
              <a:off x="1547136" y="1871721"/>
              <a:ext cx="407004" cy="287087"/>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pc="42" sz="1400"/>
              </a:lvl1pPr>
            </a:lstStyle>
            <a:p>
              <a:pPr/>
              <a:r>
                <a:t>+</a:t>
              </a:r>
            </a:p>
          </p:txBody>
        </p:sp>
        <p:sp>
          <p:nvSpPr>
            <p:cNvPr id="941" name="Rectangle"/>
            <p:cNvSpPr/>
            <p:nvPr/>
          </p:nvSpPr>
          <p:spPr>
            <a:xfrm>
              <a:off x="1509803" y="1411330"/>
              <a:ext cx="215435" cy="895382"/>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sp>
          <p:nvSpPr>
            <p:cNvPr id="942" name="-"/>
            <p:cNvSpPr txBox="1"/>
            <p:nvPr/>
          </p:nvSpPr>
          <p:spPr>
            <a:xfrm>
              <a:off x="1509803" y="1208063"/>
              <a:ext cx="116614" cy="4827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pc="84" sz="2800"/>
              </a:lvl1pPr>
            </a:lstStyle>
            <a:p>
              <a:pPr/>
              <a:r>
                <a:t>-</a:t>
              </a:r>
            </a:p>
          </p:txBody>
        </p:sp>
        <p:sp>
          <p:nvSpPr>
            <p:cNvPr id="943" name="+"/>
            <p:cNvSpPr txBox="1"/>
            <p:nvPr/>
          </p:nvSpPr>
          <p:spPr>
            <a:xfrm>
              <a:off x="1509803" y="2015264"/>
              <a:ext cx="215435" cy="3605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b="1" spc="57" sz="1900"/>
              </a:lvl1pPr>
            </a:lstStyle>
            <a:p>
              <a:pPr/>
              <a:r>
                <a:t>+</a:t>
              </a:r>
            </a:p>
          </p:txBody>
        </p:sp>
      </p:gr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6" name="Title 1"/>
          <p:cNvSpPr txBox="1"/>
          <p:nvPr>
            <p:ph type="title"/>
          </p:nvPr>
        </p:nvSpPr>
        <p:spPr>
          <a:xfrm>
            <a:off x="685800" y="228599"/>
            <a:ext cx="7772400" cy="731840"/>
          </a:xfrm>
          <a:prstGeom prst="rect">
            <a:avLst/>
          </a:prstGeom>
        </p:spPr>
        <p:txBody>
          <a:bodyPr/>
          <a:lstStyle>
            <a:lvl1pPr defTabSz="896111">
              <a:defRPr sz="3920">
                <a:solidFill>
                  <a:srgbClr val="0066CC"/>
                </a:solidFill>
              </a:defRPr>
            </a:lvl1pPr>
          </a:lstStyle>
          <a:p>
            <a:pPr/>
            <a:r>
              <a:t>Mạch lọc tích cực thông thấp bậc nhất</a:t>
            </a:r>
          </a:p>
        </p:txBody>
      </p:sp>
      <p:sp>
        <p:nvSpPr>
          <p:cNvPr id="947" name="Content Placeholder 7"/>
          <p:cNvSpPr txBox="1"/>
          <p:nvPr/>
        </p:nvSpPr>
        <p:spPr>
          <a:xfrm>
            <a:off x="319601" y="2975702"/>
            <a:ext cx="8504798" cy="479411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74320" indent="-274320">
              <a:spcBef>
                <a:spcPts val="500"/>
              </a:spcBef>
              <a:buClr>
                <a:schemeClr val="accent1"/>
              </a:buClr>
              <a:buSzPct val="85000"/>
              <a:buChar char="●"/>
              <a:defRPr sz="2400"/>
            </a:pPr>
          </a:p>
          <a:p>
            <a:pPr marL="274320" indent="-274320">
              <a:spcBef>
                <a:spcPts val="500"/>
              </a:spcBef>
              <a:buClr>
                <a:schemeClr val="accent1"/>
              </a:buClr>
              <a:buSzPct val="85000"/>
              <a:buChar char="●"/>
              <a:defRPr sz="2400"/>
            </a:pPr>
          </a:p>
          <a:p>
            <a:pPr marL="274320" indent="-274320">
              <a:lnSpc>
                <a:spcPct val="120000"/>
              </a:lnSpc>
              <a:spcBef>
                <a:spcPts val="500"/>
              </a:spcBef>
              <a:buClr>
                <a:schemeClr val="accent1"/>
              </a:buClr>
              <a:buSzPct val="85000"/>
              <a:buChar char="●"/>
              <a:defRPr sz="2400"/>
            </a:pPr>
            <a:r>
              <a:t>Nhận xét:</a:t>
            </a:r>
          </a:p>
          <a:p>
            <a:pPr lvl="1" marL="548639" indent="-228599">
              <a:lnSpc>
                <a:spcPct val="120000"/>
              </a:lnSpc>
              <a:spcBef>
                <a:spcPts val="300"/>
              </a:spcBef>
              <a:buClr>
                <a:schemeClr val="accent2"/>
              </a:buClr>
              <a:buSzPct val="85000"/>
              <a:buChar char="➢"/>
              <a:defRPr sz="2400"/>
            </a:pPr>
            <a:r>
              <a:t> khi </a:t>
            </a:r>
            <a:r>
              <a:rPr>
                <a:latin typeface="Symbol"/>
                <a:ea typeface="Symbol"/>
                <a:cs typeface="Symbol"/>
                <a:sym typeface="Symbol"/>
              </a:rPr>
              <a:t>w</a:t>
            </a:r>
            <a:r>
              <a:t> còn thấp thì  |K</a:t>
            </a:r>
            <a:r>
              <a:rPr baseline="-21833"/>
              <a:t>u</a:t>
            </a:r>
            <a:r>
              <a:t>| </a:t>
            </a:r>
            <a:r>
              <a:rPr>
                <a:latin typeface="Symbol"/>
                <a:ea typeface="Symbol"/>
                <a:cs typeface="Symbol"/>
                <a:sym typeface="Symbol"/>
              </a:rPr>
              <a:t>»</a:t>
            </a:r>
            <a:r>
              <a:t> R / R</a:t>
            </a:r>
            <a:r>
              <a:rPr baseline="-21833"/>
              <a:t>1</a:t>
            </a:r>
          </a:p>
          <a:p>
            <a:pPr lvl="1" marL="548639" indent="-228599">
              <a:lnSpc>
                <a:spcPct val="120000"/>
              </a:lnSpc>
              <a:spcBef>
                <a:spcPts val="300"/>
              </a:spcBef>
              <a:buClr>
                <a:schemeClr val="accent2"/>
              </a:buClr>
              <a:buSzPct val="85000"/>
              <a:buChar char="➢"/>
              <a:defRPr sz="2400"/>
            </a:pPr>
            <a:r>
              <a:t>Khi tần số lên cao thì |K</a:t>
            </a:r>
            <a:r>
              <a:rPr baseline="-21833"/>
              <a:t>u</a:t>
            </a:r>
            <a:r>
              <a:t>| giảm dần </a:t>
            </a:r>
            <a:r>
              <a:rPr>
                <a:latin typeface="Wingdings"/>
                <a:ea typeface="Wingdings"/>
                <a:cs typeface="Wingdings"/>
                <a:sym typeface="Wingdings"/>
              </a:rPr>
              <a:t></a:t>
            </a:r>
            <a:r>
              <a:t> mạch lọc thông thấp</a:t>
            </a:r>
          </a:p>
          <a:p>
            <a:pPr lvl="1" marL="548639" indent="-228599">
              <a:lnSpc>
                <a:spcPct val="120000"/>
              </a:lnSpc>
              <a:spcBef>
                <a:spcPts val="300"/>
              </a:spcBef>
              <a:buClr>
                <a:schemeClr val="accent2"/>
              </a:buClr>
              <a:buSzPct val="85000"/>
              <a:buChar char="➢"/>
              <a:defRPr sz="2400"/>
            </a:pPr>
            <a:r>
              <a:t>Tần số cắt là tần số tại đó |K</a:t>
            </a:r>
            <a:r>
              <a:rPr baseline="-21833"/>
              <a:t>u</a:t>
            </a:r>
            <a:r>
              <a:t>| giảm </a:t>
            </a:r>
            <a:r>
              <a:rPr>
                <a:latin typeface="Symbol"/>
                <a:ea typeface="Symbol"/>
                <a:cs typeface="Symbol"/>
                <a:sym typeface="Symbol"/>
              </a:rPr>
              <a:t>Ö</a:t>
            </a:r>
            <a:r>
              <a:t>2 lần.  Tần số cắt</a:t>
            </a:r>
          </a:p>
          <a:p>
            <a:pPr lvl="1" marL="548639" indent="-228599">
              <a:lnSpc>
                <a:spcPct val="120000"/>
              </a:lnSpc>
              <a:spcBef>
                <a:spcPts val="300"/>
              </a:spcBef>
              <a:buClr>
                <a:schemeClr val="accent2"/>
              </a:buClr>
              <a:buSzPct val="85000"/>
              <a:buChar char="➢"/>
              <a:defRPr sz="2400"/>
            </a:pPr>
          </a:p>
          <a:p>
            <a:pPr lvl="1" marL="548639" indent="-228599">
              <a:lnSpc>
                <a:spcPct val="120000"/>
              </a:lnSpc>
              <a:spcBef>
                <a:spcPts val="300"/>
              </a:spcBef>
              <a:buClr>
                <a:schemeClr val="accent2"/>
              </a:buClr>
              <a:buSzPct val="85000"/>
              <a:buChar char="➢"/>
              <a:defRPr sz="2400"/>
            </a:pPr>
            <a:r>
              <a:t>Nếu chọn R</a:t>
            </a:r>
            <a:r>
              <a:rPr baseline="-21833"/>
              <a:t>1</a:t>
            </a:r>
            <a:r>
              <a:t> =R thì |K</a:t>
            </a:r>
            <a:r>
              <a:rPr baseline="-21833"/>
              <a:t>0</a:t>
            </a:r>
            <a:r>
              <a:t>| =1</a:t>
            </a:r>
          </a:p>
        </p:txBody>
      </p:sp>
      <p:pic>
        <p:nvPicPr>
          <p:cNvPr id="948" name="Object 8" descr="Object 8"/>
          <p:cNvPicPr>
            <a:picLocks noChangeAspect="1"/>
          </p:cNvPicPr>
          <p:nvPr/>
        </p:nvPicPr>
        <p:blipFill>
          <a:blip r:embed="rId2">
            <a:extLst/>
          </a:blip>
          <a:stretch>
            <a:fillRect/>
          </a:stretch>
        </p:blipFill>
        <p:spPr>
          <a:xfrm>
            <a:off x="6225453" y="5682650"/>
            <a:ext cx="1878911" cy="1083688"/>
          </a:xfrm>
          <a:prstGeom prst="rect">
            <a:avLst/>
          </a:prstGeom>
          <a:ln w="19050">
            <a:solidFill>
              <a:srgbClr val="FF3300"/>
            </a:solidFill>
            <a:miter/>
          </a:ln>
        </p:spPr>
      </p:pic>
      <p:grpSp>
        <p:nvGrpSpPr>
          <p:cNvPr id="954" name="Group"/>
          <p:cNvGrpSpPr/>
          <p:nvPr/>
        </p:nvGrpSpPr>
        <p:grpSpPr>
          <a:xfrm>
            <a:off x="2611647" y="960437"/>
            <a:ext cx="3352899" cy="2898862"/>
            <a:chOff x="0" y="0"/>
            <a:chExt cx="3352898" cy="2898860"/>
          </a:xfrm>
        </p:grpSpPr>
        <p:pic>
          <p:nvPicPr>
            <p:cNvPr id="949" name="Picture 2" descr="Picture 2"/>
            <p:cNvPicPr>
              <a:picLocks noChangeAspect="1"/>
            </p:cNvPicPr>
            <p:nvPr/>
          </p:nvPicPr>
          <p:blipFill>
            <a:blip r:embed="rId3">
              <a:extLst/>
            </a:blip>
            <a:stretch>
              <a:fillRect/>
            </a:stretch>
          </p:blipFill>
          <p:spPr>
            <a:xfrm>
              <a:off x="0" y="0"/>
              <a:ext cx="3352899" cy="2898861"/>
            </a:xfrm>
            <a:prstGeom prst="rect">
              <a:avLst/>
            </a:prstGeom>
            <a:ln w="12700" cap="flat">
              <a:noFill/>
              <a:miter lim="400000"/>
            </a:ln>
            <a:effectLst/>
          </p:spPr>
        </p:pic>
        <p:sp>
          <p:nvSpPr>
            <p:cNvPr id="950" name="+"/>
            <p:cNvSpPr txBox="1"/>
            <p:nvPr/>
          </p:nvSpPr>
          <p:spPr>
            <a:xfrm>
              <a:off x="1547136" y="1871721"/>
              <a:ext cx="407004" cy="287087"/>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pc="42" sz="1400"/>
              </a:lvl1pPr>
            </a:lstStyle>
            <a:p>
              <a:pPr/>
              <a:r>
                <a:t>+</a:t>
              </a:r>
            </a:p>
          </p:txBody>
        </p:sp>
        <p:sp>
          <p:nvSpPr>
            <p:cNvPr id="951" name="Rectangle"/>
            <p:cNvSpPr/>
            <p:nvPr/>
          </p:nvSpPr>
          <p:spPr>
            <a:xfrm>
              <a:off x="1509803" y="1411330"/>
              <a:ext cx="215435" cy="895382"/>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sp>
          <p:nvSpPr>
            <p:cNvPr id="952" name="-"/>
            <p:cNvSpPr txBox="1"/>
            <p:nvPr/>
          </p:nvSpPr>
          <p:spPr>
            <a:xfrm>
              <a:off x="1509803" y="1208063"/>
              <a:ext cx="116614" cy="4827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pc="84" sz="2800"/>
              </a:lvl1pPr>
            </a:lstStyle>
            <a:p>
              <a:pPr/>
              <a:r>
                <a:t>-</a:t>
              </a:r>
            </a:p>
          </p:txBody>
        </p:sp>
        <p:sp>
          <p:nvSpPr>
            <p:cNvPr id="953" name="+"/>
            <p:cNvSpPr txBox="1"/>
            <p:nvPr/>
          </p:nvSpPr>
          <p:spPr>
            <a:xfrm>
              <a:off x="1509803" y="2015264"/>
              <a:ext cx="215435" cy="3605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b="1" spc="57" sz="1900"/>
              </a:lvl1pPr>
            </a:lstStyle>
            <a:p>
              <a:pPr/>
              <a:r>
                <a:t>+</a:t>
              </a:r>
            </a:p>
          </p:txBody>
        </p:sp>
      </p:gr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6" name="Title 1"/>
          <p:cNvSpPr txBox="1"/>
          <p:nvPr/>
        </p:nvSpPr>
        <p:spPr>
          <a:xfrm>
            <a:off x="685800" y="228599"/>
            <a:ext cx="7772400" cy="6667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4000">
                <a:solidFill>
                  <a:srgbClr val="0066CC"/>
                </a:solidFill>
              </a:defRPr>
            </a:lvl1pPr>
          </a:lstStyle>
          <a:p>
            <a:pPr/>
            <a:r>
              <a:t>Mạch lọc thông thấp bậc nhất</a:t>
            </a:r>
          </a:p>
        </p:txBody>
      </p:sp>
      <p:pic>
        <p:nvPicPr>
          <p:cNvPr id="957" name="Picture 4" descr="Picture 4"/>
          <p:cNvPicPr>
            <a:picLocks noChangeAspect="1"/>
          </p:cNvPicPr>
          <p:nvPr/>
        </p:nvPicPr>
        <p:blipFill>
          <a:blip r:embed="rId2">
            <a:extLst/>
          </a:blip>
          <a:stretch>
            <a:fillRect/>
          </a:stretch>
        </p:blipFill>
        <p:spPr>
          <a:xfrm>
            <a:off x="2743200" y="1447800"/>
            <a:ext cx="5143500" cy="5136461"/>
          </a:xfrm>
          <a:prstGeom prst="rect">
            <a:avLst/>
          </a:prstGeom>
          <a:ln w="12700">
            <a:miter lim="400000"/>
          </a:ln>
        </p:spPr>
      </p:pic>
      <p:sp>
        <p:nvSpPr>
          <p:cNvPr id="958" name="Title 1"/>
          <p:cNvSpPr txBox="1"/>
          <p:nvPr/>
        </p:nvSpPr>
        <p:spPr>
          <a:xfrm>
            <a:off x="381000" y="1066800"/>
            <a:ext cx="3733800" cy="42139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Char char="➢"/>
              <a:defRPr sz="2400">
                <a:solidFill>
                  <a:srgbClr val="0066CC"/>
                </a:solidFill>
              </a:defRPr>
            </a:pPr>
            <a:r>
              <a:t> </a:t>
            </a:r>
            <a:r>
              <a:rPr>
                <a:solidFill>
                  <a:srgbClr val="FF0000"/>
                </a:solidFill>
              </a:rPr>
              <a:t>Đặc tuyến biên độ - tần số </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0" name="Title 1"/>
          <p:cNvSpPr txBox="1"/>
          <p:nvPr>
            <p:ph type="title"/>
          </p:nvPr>
        </p:nvSpPr>
        <p:spPr>
          <a:xfrm>
            <a:off x="762000" y="228599"/>
            <a:ext cx="7772400" cy="731840"/>
          </a:xfrm>
          <a:prstGeom prst="rect">
            <a:avLst/>
          </a:prstGeom>
        </p:spPr>
        <p:txBody>
          <a:bodyPr/>
          <a:lstStyle>
            <a:lvl1pPr>
              <a:defRPr sz="3200">
                <a:solidFill>
                  <a:srgbClr val="000000"/>
                </a:solidFill>
              </a:defRPr>
            </a:lvl1pPr>
          </a:lstStyle>
          <a:p>
            <a:pPr/>
            <a:r>
              <a:t>Xác định hàm truyền cho các mạch sau</a:t>
            </a:r>
          </a:p>
        </p:txBody>
      </p:sp>
      <p:pic>
        <p:nvPicPr>
          <p:cNvPr id="961" name="Picture 5" descr="Picture 5"/>
          <p:cNvPicPr>
            <a:picLocks noChangeAspect="1"/>
          </p:cNvPicPr>
          <p:nvPr/>
        </p:nvPicPr>
        <p:blipFill>
          <a:blip r:embed="rId2">
            <a:extLst/>
          </a:blip>
          <a:stretch>
            <a:fillRect/>
          </a:stretch>
        </p:blipFill>
        <p:spPr>
          <a:xfrm>
            <a:off x="228600" y="1600565"/>
            <a:ext cx="5117940" cy="2483708"/>
          </a:xfrm>
          <a:prstGeom prst="rect">
            <a:avLst/>
          </a:prstGeom>
          <a:ln w="12700">
            <a:miter lim="400000"/>
          </a:ln>
        </p:spPr>
      </p:pic>
      <p:pic>
        <p:nvPicPr>
          <p:cNvPr id="962" name="Picture 6" descr="Picture 6"/>
          <p:cNvPicPr>
            <a:picLocks noChangeAspect="1"/>
          </p:cNvPicPr>
          <p:nvPr/>
        </p:nvPicPr>
        <p:blipFill>
          <a:blip r:embed="rId3">
            <a:extLst/>
          </a:blip>
          <a:stretch>
            <a:fillRect/>
          </a:stretch>
        </p:blipFill>
        <p:spPr>
          <a:xfrm>
            <a:off x="3502683" y="3848258"/>
            <a:ext cx="5292995" cy="3009742"/>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970" name="Group 24"/>
          <p:cNvGrpSpPr/>
          <p:nvPr/>
        </p:nvGrpSpPr>
        <p:grpSpPr>
          <a:xfrm>
            <a:off x="304799" y="736167"/>
            <a:ext cx="8458201" cy="2133601"/>
            <a:chOff x="0" y="0"/>
            <a:chExt cx="8458200" cy="2133600"/>
          </a:xfrm>
        </p:grpSpPr>
        <p:pic>
          <p:nvPicPr>
            <p:cNvPr id="964" name="Picture 5" descr="Picture 5"/>
            <p:cNvPicPr>
              <a:picLocks noChangeAspect="1"/>
            </p:cNvPicPr>
            <p:nvPr/>
          </p:nvPicPr>
          <p:blipFill>
            <a:blip r:embed="rId2">
              <a:extLst/>
            </a:blip>
            <a:stretch>
              <a:fillRect/>
            </a:stretch>
          </p:blipFill>
          <p:spPr>
            <a:xfrm>
              <a:off x="-1" y="228600"/>
              <a:ext cx="3042229" cy="1476375"/>
            </a:xfrm>
            <a:prstGeom prst="rect">
              <a:avLst/>
            </a:prstGeom>
            <a:ln w="12700" cap="flat">
              <a:noFill/>
              <a:miter lim="400000"/>
            </a:ln>
            <a:effectLst/>
          </p:spPr>
        </p:pic>
        <p:sp>
          <p:nvSpPr>
            <p:cNvPr id="965" name="Left Arrow 12"/>
            <p:cNvSpPr/>
            <p:nvPr/>
          </p:nvSpPr>
          <p:spPr>
            <a:xfrm rot="10800000">
              <a:off x="3124200" y="609600"/>
              <a:ext cx="762000" cy="685800"/>
            </a:xfrm>
            <a:prstGeom prst="leftArrow">
              <a:avLst>
                <a:gd name="adj1" fmla="val 50000"/>
                <a:gd name="adj2" fmla="val 50000"/>
              </a:avLst>
            </a:prstGeom>
            <a:solidFill>
              <a:schemeClr val="accent1"/>
            </a:solidFill>
            <a:ln w="12700" cap="flat">
              <a:solidFill>
                <a:srgbClr val="9A3511"/>
              </a:solidFill>
              <a:prstDash val="solid"/>
              <a:round/>
            </a:ln>
            <a:effectLst/>
          </p:spPr>
          <p:txBody>
            <a:bodyPr wrap="square" lIns="45719" tIns="45719" rIns="45719" bIns="45719" numCol="1" anchor="ctr">
              <a:noAutofit/>
            </a:bodyPr>
            <a:lstStyle/>
            <a:p>
              <a:pPr algn="ctr">
                <a:defRPr>
                  <a:solidFill>
                    <a:srgbClr val="FFFFFF"/>
                  </a:solidFill>
                </a:defRPr>
              </a:pPr>
            </a:p>
          </p:txBody>
        </p:sp>
        <p:grpSp>
          <p:nvGrpSpPr>
            <p:cNvPr id="969" name="Group 17"/>
            <p:cNvGrpSpPr/>
            <p:nvPr/>
          </p:nvGrpSpPr>
          <p:grpSpPr>
            <a:xfrm>
              <a:off x="4114800" y="0"/>
              <a:ext cx="4343400" cy="2133600"/>
              <a:chOff x="0" y="0"/>
              <a:chExt cx="4343400" cy="2133600"/>
            </a:xfrm>
          </p:grpSpPr>
          <p:pic>
            <p:nvPicPr>
              <p:cNvPr id="966" name="Object 3" descr="Object 3"/>
              <p:cNvPicPr>
                <a:picLocks noChangeAspect="1"/>
              </p:cNvPicPr>
              <p:nvPr/>
            </p:nvPicPr>
            <p:blipFill>
              <a:blip r:embed="rId3">
                <a:extLst/>
              </a:blip>
              <a:stretch>
                <a:fillRect/>
              </a:stretch>
            </p:blipFill>
            <p:spPr>
              <a:xfrm>
                <a:off x="1142999" y="381000"/>
                <a:ext cx="2849564" cy="822325"/>
              </a:xfrm>
              <a:prstGeom prst="rect">
                <a:avLst/>
              </a:prstGeom>
              <a:ln w="12700" cap="flat">
                <a:noFill/>
                <a:miter lim="400000"/>
              </a:ln>
              <a:effectLst/>
            </p:spPr>
          </p:pic>
          <p:pic>
            <p:nvPicPr>
              <p:cNvPr id="967" name="Object 3" descr="Object 3"/>
              <p:cNvPicPr>
                <a:picLocks noChangeAspect="1"/>
              </p:cNvPicPr>
              <p:nvPr/>
            </p:nvPicPr>
            <p:blipFill>
              <a:blip r:embed="rId4">
                <a:extLst/>
              </a:blip>
              <a:stretch>
                <a:fillRect/>
              </a:stretch>
            </p:blipFill>
            <p:spPr>
              <a:xfrm>
                <a:off x="1828800" y="1371600"/>
                <a:ext cx="1825069" cy="548641"/>
              </a:xfrm>
              <a:prstGeom prst="rect">
                <a:avLst/>
              </a:prstGeom>
              <a:ln w="12700" cap="flat">
                <a:noFill/>
                <a:miter lim="400000"/>
              </a:ln>
              <a:effectLst/>
            </p:spPr>
          </p:pic>
          <p:sp>
            <p:nvSpPr>
              <p:cNvPr id="968" name="Content Placeholder 6"/>
              <p:cNvSpPr txBox="1"/>
              <p:nvPr/>
            </p:nvSpPr>
            <p:spPr>
              <a:xfrm>
                <a:off x="0" y="0"/>
                <a:ext cx="4343400" cy="2133600"/>
              </a:xfrm>
              <a:prstGeom prst="rect">
                <a:avLst/>
              </a:prstGeom>
              <a:noFill/>
              <a:ln w="19050" cap="flat">
                <a:solidFill>
                  <a:srgbClr val="9E361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rmAutofit fontScale="100000" lnSpcReduction="0"/>
              </a:bodyPr>
              <a:lstStyle/>
              <a:p>
                <a:pPr marL="268833" indent="-268833" defTabSz="896111">
                  <a:spcBef>
                    <a:spcPts val="400"/>
                  </a:spcBef>
                  <a:buClr>
                    <a:schemeClr val="accent1"/>
                  </a:buClr>
                  <a:buSzPct val="85000"/>
                  <a:buChar char="●"/>
                  <a:defRPr sz="1960"/>
                </a:pPr>
                <a:r>
                  <a:t>Hàm truyền đạt</a:t>
                </a:r>
              </a:p>
              <a:p>
                <a:pPr marL="268833" indent="-268833" defTabSz="896111">
                  <a:spcBef>
                    <a:spcPts val="400"/>
                  </a:spcBef>
                  <a:buClr>
                    <a:schemeClr val="accent1"/>
                  </a:buClr>
                  <a:buSzPct val="85000"/>
                  <a:buChar char="●"/>
                  <a:defRPr sz="1960"/>
                </a:pPr>
              </a:p>
              <a:p>
                <a:pPr marL="268833" indent="-268833" defTabSz="896111">
                  <a:spcBef>
                    <a:spcPts val="400"/>
                  </a:spcBef>
                  <a:buClr>
                    <a:schemeClr val="accent1"/>
                  </a:buClr>
                  <a:buSzPct val="85000"/>
                  <a:buChar char="●"/>
                  <a:defRPr sz="1960"/>
                </a:pPr>
              </a:p>
              <a:p>
                <a:pPr marL="268833" indent="-268833" defTabSz="896111">
                  <a:spcBef>
                    <a:spcPts val="400"/>
                  </a:spcBef>
                  <a:buClr>
                    <a:schemeClr val="accent1"/>
                  </a:buClr>
                  <a:buSzPct val="85000"/>
                  <a:buChar char="●"/>
                  <a:defRPr sz="1960"/>
                </a:pPr>
                <a:r>
                  <a:t>Tần số cắt tại</a:t>
                </a:r>
              </a:p>
              <a:p>
                <a:pPr marL="268833" indent="-268833" defTabSz="896111">
                  <a:spcBef>
                    <a:spcPts val="400"/>
                  </a:spcBef>
                  <a:buClr>
                    <a:schemeClr val="accent1"/>
                  </a:buClr>
                  <a:buSzPct val="85000"/>
                  <a:buChar char="●"/>
                  <a:defRPr sz="1960"/>
                </a:pPr>
              </a:p>
            </p:txBody>
          </p:sp>
        </p:grpSp>
      </p:grpSp>
      <p:pic>
        <p:nvPicPr>
          <p:cNvPr id="971" name="Picture 6" descr="Picture 6"/>
          <p:cNvPicPr>
            <a:picLocks noChangeAspect="1"/>
          </p:cNvPicPr>
          <p:nvPr/>
        </p:nvPicPr>
        <p:blipFill>
          <a:blip r:embed="rId5">
            <a:extLst/>
          </a:blip>
          <a:stretch>
            <a:fillRect/>
          </a:stretch>
        </p:blipFill>
        <p:spPr>
          <a:xfrm>
            <a:off x="381000" y="4724400"/>
            <a:ext cx="2992822" cy="1701800"/>
          </a:xfrm>
          <a:prstGeom prst="rect">
            <a:avLst/>
          </a:prstGeom>
          <a:ln w="12700">
            <a:miter lim="400000"/>
          </a:ln>
        </p:spPr>
      </p:pic>
      <p:grpSp>
        <p:nvGrpSpPr>
          <p:cNvPr id="975" name="Group 26"/>
          <p:cNvGrpSpPr/>
          <p:nvPr/>
        </p:nvGrpSpPr>
        <p:grpSpPr>
          <a:xfrm>
            <a:off x="4419600" y="4267200"/>
            <a:ext cx="4343400" cy="2133600"/>
            <a:chOff x="0" y="0"/>
            <a:chExt cx="4343400" cy="2133600"/>
          </a:xfrm>
        </p:grpSpPr>
        <p:pic>
          <p:nvPicPr>
            <p:cNvPr id="972" name="Object 3" descr="Object 3"/>
            <p:cNvPicPr>
              <a:picLocks noChangeAspect="1"/>
            </p:cNvPicPr>
            <p:nvPr/>
          </p:nvPicPr>
          <p:blipFill>
            <a:blip r:embed="rId6">
              <a:extLst/>
            </a:blip>
            <a:stretch>
              <a:fillRect/>
            </a:stretch>
          </p:blipFill>
          <p:spPr>
            <a:xfrm>
              <a:off x="379412" y="381000"/>
              <a:ext cx="3706814" cy="823913"/>
            </a:xfrm>
            <a:prstGeom prst="rect">
              <a:avLst/>
            </a:prstGeom>
            <a:ln w="12700" cap="flat">
              <a:noFill/>
              <a:miter lim="400000"/>
            </a:ln>
            <a:effectLst/>
          </p:spPr>
        </p:pic>
        <p:pic>
          <p:nvPicPr>
            <p:cNvPr id="973" name="Object 3" descr="Object 3"/>
            <p:cNvPicPr>
              <a:picLocks noChangeAspect="1"/>
            </p:cNvPicPr>
            <p:nvPr/>
          </p:nvPicPr>
          <p:blipFill>
            <a:blip r:embed="rId4">
              <a:extLst/>
            </a:blip>
            <a:stretch>
              <a:fillRect/>
            </a:stretch>
          </p:blipFill>
          <p:spPr>
            <a:xfrm>
              <a:off x="1828800" y="1371600"/>
              <a:ext cx="1825069" cy="548641"/>
            </a:xfrm>
            <a:prstGeom prst="rect">
              <a:avLst/>
            </a:prstGeom>
            <a:ln w="12700" cap="flat">
              <a:noFill/>
              <a:miter lim="400000"/>
            </a:ln>
            <a:effectLst/>
          </p:spPr>
        </p:pic>
        <p:sp>
          <p:nvSpPr>
            <p:cNvPr id="974" name="Content Placeholder 6"/>
            <p:cNvSpPr txBox="1"/>
            <p:nvPr/>
          </p:nvSpPr>
          <p:spPr>
            <a:xfrm>
              <a:off x="0" y="0"/>
              <a:ext cx="4343400" cy="2133600"/>
            </a:xfrm>
            <a:prstGeom prst="rect">
              <a:avLst/>
            </a:prstGeom>
            <a:noFill/>
            <a:ln w="19050" cap="flat">
              <a:solidFill>
                <a:srgbClr val="9E361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rmAutofit fontScale="100000" lnSpcReduction="0"/>
            </a:bodyPr>
            <a:lstStyle/>
            <a:p>
              <a:pPr marL="268833" indent="-268833" defTabSz="896111">
                <a:spcBef>
                  <a:spcPts val="400"/>
                </a:spcBef>
                <a:buClr>
                  <a:schemeClr val="accent1"/>
                </a:buClr>
                <a:buSzPct val="85000"/>
                <a:buChar char="●"/>
                <a:defRPr sz="1960"/>
              </a:pPr>
              <a:r>
                <a:t>Hàm truyền đạt</a:t>
              </a:r>
            </a:p>
            <a:p>
              <a:pPr marL="268833" indent="-268833" defTabSz="896111">
                <a:spcBef>
                  <a:spcPts val="400"/>
                </a:spcBef>
                <a:buClr>
                  <a:schemeClr val="accent1"/>
                </a:buClr>
                <a:buSzPct val="85000"/>
                <a:buChar char="●"/>
                <a:defRPr sz="1960"/>
              </a:pPr>
            </a:p>
            <a:p>
              <a:pPr marL="268833" indent="-268833" defTabSz="896111">
                <a:spcBef>
                  <a:spcPts val="400"/>
                </a:spcBef>
                <a:buClr>
                  <a:schemeClr val="accent1"/>
                </a:buClr>
                <a:buSzPct val="85000"/>
                <a:buChar char="●"/>
                <a:defRPr sz="1960"/>
              </a:pPr>
            </a:p>
            <a:p>
              <a:pPr marL="268833" indent="-268833" defTabSz="896111">
                <a:spcBef>
                  <a:spcPts val="400"/>
                </a:spcBef>
                <a:buClr>
                  <a:schemeClr val="accent1"/>
                </a:buClr>
                <a:buSzPct val="85000"/>
                <a:buChar char="●"/>
                <a:defRPr sz="1960"/>
              </a:pPr>
              <a:r>
                <a:t>Tần số cắt tại</a:t>
              </a:r>
            </a:p>
            <a:p>
              <a:pPr marL="268833" indent="-268833" defTabSz="896111">
                <a:spcBef>
                  <a:spcPts val="400"/>
                </a:spcBef>
                <a:buClr>
                  <a:schemeClr val="accent1"/>
                </a:buClr>
                <a:buSzPct val="85000"/>
                <a:buChar char="●"/>
                <a:defRPr sz="1960"/>
              </a:pPr>
            </a:p>
          </p:txBody>
        </p:sp>
      </p:grpSp>
      <p:sp>
        <p:nvSpPr>
          <p:cNvPr id="976" name="Left Arrow 23"/>
          <p:cNvSpPr/>
          <p:nvPr/>
        </p:nvSpPr>
        <p:spPr>
          <a:xfrm rot="10800000">
            <a:off x="3429000" y="5105400"/>
            <a:ext cx="762000" cy="685800"/>
          </a:xfrm>
          <a:prstGeom prst="leftArrow">
            <a:avLst>
              <a:gd name="adj1" fmla="val 50000"/>
              <a:gd name="adj2" fmla="val 50000"/>
            </a:avLst>
          </a:prstGeom>
          <a:solidFill>
            <a:schemeClr val="accent1"/>
          </a:solidFill>
          <a:ln w="12700">
            <a:solidFill>
              <a:srgbClr val="9A3511"/>
            </a:solidFill>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78" name="Image" descr="Image"/>
          <p:cNvPicPr>
            <a:picLocks noChangeAspect="1"/>
          </p:cNvPicPr>
          <p:nvPr/>
        </p:nvPicPr>
        <p:blipFill>
          <a:blip r:embed="rId2">
            <a:extLst/>
          </a:blip>
          <a:stretch>
            <a:fillRect/>
          </a:stretch>
        </p:blipFill>
        <p:spPr>
          <a:xfrm>
            <a:off x="62138" y="66580"/>
            <a:ext cx="9019724" cy="3125105"/>
          </a:xfrm>
          <a:prstGeom prst="rect">
            <a:avLst/>
          </a:prstGeom>
          <a:ln w="12700">
            <a:miter lim="400000"/>
          </a:ln>
        </p:spPr>
      </p:pic>
      <p:pic>
        <p:nvPicPr>
          <p:cNvPr id="979" name="Image" descr="Image"/>
          <p:cNvPicPr>
            <a:picLocks noChangeAspect="1"/>
          </p:cNvPicPr>
          <p:nvPr/>
        </p:nvPicPr>
        <p:blipFill>
          <a:blip r:embed="rId3">
            <a:extLst/>
          </a:blip>
          <a:stretch>
            <a:fillRect/>
          </a:stretch>
        </p:blipFill>
        <p:spPr>
          <a:xfrm>
            <a:off x="-1" y="3894376"/>
            <a:ext cx="9019724" cy="2963624"/>
          </a:xfrm>
          <a:prstGeom prst="rect">
            <a:avLst/>
          </a:prstGeom>
          <a:ln w="12700">
            <a:miter lim="400000"/>
          </a:ln>
        </p:spPr>
      </p:pic>
      <p:pic>
        <p:nvPicPr>
          <p:cNvPr id="980" name="Object 8" descr="Object 8"/>
          <p:cNvPicPr>
            <a:picLocks noChangeAspect="1"/>
          </p:cNvPicPr>
          <p:nvPr/>
        </p:nvPicPr>
        <p:blipFill>
          <a:blip r:embed="rId4">
            <a:extLst/>
          </a:blip>
          <a:stretch>
            <a:fillRect/>
          </a:stretch>
        </p:blipFill>
        <p:spPr>
          <a:xfrm>
            <a:off x="3492859" y="2205855"/>
            <a:ext cx="1007478" cy="581077"/>
          </a:xfrm>
          <a:prstGeom prst="rect">
            <a:avLst/>
          </a:prstGeom>
          <a:ln w="19050">
            <a:solidFill>
              <a:srgbClr val="FF3300"/>
            </a:solidFill>
            <a:miter/>
          </a:ln>
        </p:spPr>
      </p:pic>
      <p:sp>
        <p:nvSpPr>
          <p:cNvPr id="981" name="Equation"/>
          <p:cNvSpPr txBox="1"/>
          <p:nvPr/>
        </p:nvSpPr>
        <p:spPr>
          <a:xfrm>
            <a:off x="3280721" y="6178911"/>
            <a:ext cx="1734633" cy="574727"/>
          </a:xfrm>
          <a:prstGeom prst="rect">
            <a:avLst/>
          </a:prstGeom>
          <a:ln w="25400">
            <a:solidFill>
              <a:schemeClr val="accent1"/>
            </a:solidFill>
            <a:miter lim="400000"/>
          </a:ln>
        </p:spPr>
        <p:txBody>
          <a:bodyPr wrap="none" lIns="0" tIns="0" rIns="0" bIns="0">
            <a:spAutoFit/>
          </a:bodyPr>
          <a:lstStyle/>
          <a:p>
            <a:pPr latinLnBrk="1"/>
            <a14:m>
              <m:oMathPara>
                <m:oMathParaPr>
                  <m:jc m:val="centerGroup"/>
                </m:oMathParaPr>
                <m:oMath>
                  <m:sSub>
                    <m:e>
                      <m:r>
                        <a:rPr xmlns:a="http://schemas.openxmlformats.org/drawingml/2006/main" sz="1700" i="1">
                          <a:solidFill>
                            <a:srgbClr val="000000"/>
                          </a:solidFill>
                          <a:latin typeface="Cambria Math" panose="02040503050406030204" pitchFamily="18" charset="0"/>
                        </a:rPr>
                        <m:t>f</m:t>
                      </m:r>
                    </m:e>
                    <m:sub>
                      <m:r>
                        <a:rPr xmlns:a="http://schemas.openxmlformats.org/drawingml/2006/main" sz="1700" i="1">
                          <a:solidFill>
                            <a:srgbClr val="000000"/>
                          </a:solidFill>
                          <a:latin typeface="Cambria Math" panose="02040503050406030204" pitchFamily="18" charset="0"/>
                        </a:rPr>
                        <m:t>c</m:t>
                      </m:r>
                    </m:sub>
                  </m:sSub>
                  <m:r>
                    <a:rPr xmlns:a="http://schemas.openxmlformats.org/drawingml/2006/main" sz="1700" i="1">
                      <a:solidFill>
                        <a:srgbClr val="000000"/>
                      </a:solidFill>
                      <a:latin typeface="Cambria Math" panose="02040503050406030204" pitchFamily="18" charset="0"/>
                    </a:rPr>
                    <m:t>=</m:t>
                  </m:r>
                  <m:f>
                    <m:fPr>
                      <m:ctrlPr>
                        <a:rPr xmlns:a="http://schemas.openxmlformats.org/drawingml/2006/main" sz="1700" i="1">
                          <a:solidFill>
                            <a:srgbClr val="000000"/>
                          </a:solidFill>
                          <a:latin typeface="Cambria Math" panose="02040503050406030204" pitchFamily="18" charset="0"/>
                        </a:rPr>
                      </m:ctrlPr>
                      <m:type m:val="bar"/>
                    </m:fPr>
                    <m:num>
                      <m:r>
                        <a:rPr xmlns:a="http://schemas.openxmlformats.org/drawingml/2006/main" sz="1700" i="1">
                          <a:solidFill>
                            <a:srgbClr val="000000"/>
                          </a:solidFill>
                          <a:latin typeface="Cambria Math" panose="02040503050406030204" pitchFamily="18" charset="0"/>
                        </a:rPr>
                        <m:t>1</m:t>
                      </m:r>
                    </m:num>
                    <m:den>
                      <m:r>
                        <a:rPr xmlns:a="http://schemas.openxmlformats.org/drawingml/2006/main" sz="1700" i="1">
                          <a:solidFill>
                            <a:srgbClr val="000000"/>
                          </a:solidFill>
                          <a:latin typeface="Cambria Math" panose="02040503050406030204" pitchFamily="18" charset="0"/>
                        </a:rPr>
                        <m:t>2</m:t>
                      </m:r>
                      <m:r>
                        <a:rPr xmlns:a="http://schemas.openxmlformats.org/drawingml/2006/main" sz="1700" i="1">
                          <a:solidFill>
                            <a:srgbClr val="000000"/>
                          </a:solidFill>
                          <a:latin typeface="Cambria Math" panose="02040503050406030204" pitchFamily="18" charset="0"/>
                        </a:rPr>
                        <m:t>π</m:t>
                      </m:r>
                      <m:rad>
                        <m:radPr>
                          <m:ctrlPr>
                            <a:rPr xmlns:a="http://schemas.openxmlformats.org/drawingml/2006/main" sz="1700" i="1">
                              <a:solidFill>
                                <a:srgbClr val="000000"/>
                              </a:solidFill>
                              <a:latin typeface="Cambria Math" panose="02040503050406030204" pitchFamily="18" charset="0"/>
                            </a:rPr>
                          </m:ctrlPr>
                          <m:degHide m:val="on"/>
                        </m:radPr>
                        <m:deg/>
                        <m:e>
                          <m:sSub>
                            <m:e>
                              <m:r>
                                <a:rPr xmlns:a="http://schemas.openxmlformats.org/drawingml/2006/main" sz="1700" i="1">
                                  <a:solidFill>
                                    <a:srgbClr val="000000"/>
                                  </a:solidFill>
                                  <a:latin typeface="Cambria Math" panose="02040503050406030204" pitchFamily="18" charset="0"/>
                                </a:rPr>
                                <m:t>R</m:t>
                              </m:r>
                            </m:e>
                            <m:sub>
                              <m:r>
                                <a:rPr xmlns:a="http://schemas.openxmlformats.org/drawingml/2006/main" sz="1700" i="1">
                                  <a:solidFill>
                                    <a:srgbClr val="000000"/>
                                  </a:solidFill>
                                  <a:latin typeface="Cambria Math" panose="02040503050406030204" pitchFamily="18" charset="0"/>
                                </a:rPr>
                                <m:t>1</m:t>
                              </m:r>
                            </m:sub>
                          </m:sSub>
                          <m:sSub>
                            <m:e>
                              <m:r>
                                <a:rPr xmlns:a="http://schemas.openxmlformats.org/drawingml/2006/main" sz="1700" i="1">
                                  <a:solidFill>
                                    <a:srgbClr val="000000"/>
                                  </a:solidFill>
                                  <a:latin typeface="Cambria Math" panose="02040503050406030204" pitchFamily="18" charset="0"/>
                                </a:rPr>
                                <m:t>R</m:t>
                              </m:r>
                            </m:e>
                            <m:sub>
                              <m:r>
                                <a:rPr xmlns:a="http://schemas.openxmlformats.org/drawingml/2006/main" sz="1700" i="1">
                                  <a:solidFill>
                                    <a:srgbClr val="000000"/>
                                  </a:solidFill>
                                  <a:latin typeface="Cambria Math" panose="02040503050406030204" pitchFamily="18" charset="0"/>
                                </a:rPr>
                                <m:t>2</m:t>
                              </m:r>
                            </m:sub>
                          </m:sSub>
                          <m:sSub>
                            <m:e>
                              <m:r>
                                <a:rPr xmlns:a="http://schemas.openxmlformats.org/drawingml/2006/main" sz="1700" i="1">
                                  <a:solidFill>
                                    <a:srgbClr val="000000"/>
                                  </a:solidFill>
                                  <a:latin typeface="Cambria Math" panose="02040503050406030204" pitchFamily="18" charset="0"/>
                                </a:rPr>
                                <m:t>C</m:t>
                              </m:r>
                            </m:e>
                            <m:sub>
                              <m:r>
                                <a:rPr xmlns:a="http://schemas.openxmlformats.org/drawingml/2006/main" sz="1700" i="1">
                                  <a:solidFill>
                                    <a:srgbClr val="000000"/>
                                  </a:solidFill>
                                  <a:latin typeface="Cambria Math" panose="02040503050406030204" pitchFamily="18" charset="0"/>
                                </a:rPr>
                                <m:t>1</m:t>
                              </m:r>
                            </m:sub>
                          </m:sSub>
                          <m:sSub>
                            <m:e>
                              <m:r>
                                <a:rPr xmlns:a="http://schemas.openxmlformats.org/drawingml/2006/main" sz="1700" i="1">
                                  <a:solidFill>
                                    <a:srgbClr val="000000"/>
                                  </a:solidFill>
                                  <a:latin typeface="Cambria Math" panose="02040503050406030204" pitchFamily="18" charset="0"/>
                                </a:rPr>
                                <m:t>C</m:t>
                              </m:r>
                            </m:e>
                            <m:sub>
                              <m:r>
                                <a:rPr xmlns:a="http://schemas.openxmlformats.org/drawingml/2006/main" sz="1700" i="1">
                                  <a:solidFill>
                                    <a:srgbClr val="000000"/>
                                  </a:solidFill>
                                  <a:latin typeface="Cambria Math" panose="02040503050406030204" pitchFamily="18" charset="0"/>
                                </a:rPr>
                                <m:t>2</m:t>
                              </m:r>
                            </m:sub>
                          </m:sSub>
                        </m:e>
                      </m:rad>
                    </m:den>
                  </m:f>
                </m:oMath>
              </m:oMathPara>
            </a14:m>
            <a:endParaRPr sz="1700"/>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3" name="Content Placeholder 5"/>
          <p:cNvSpPr txBox="1"/>
          <p:nvPr>
            <p:ph type="body" idx="1"/>
          </p:nvPr>
        </p:nvSpPr>
        <p:spPr>
          <a:xfrm>
            <a:off x="457200" y="1393800"/>
            <a:ext cx="8229600" cy="5235600"/>
          </a:xfrm>
          <a:prstGeom prst="rect">
            <a:avLst/>
          </a:prstGeom>
        </p:spPr>
        <p:txBody>
          <a:bodyPr/>
          <a:lstStyle/>
          <a:p>
            <a:pPr>
              <a:lnSpc>
                <a:spcPct val="90000"/>
              </a:lnSpc>
              <a:buChar char="➢"/>
              <a:defRPr sz="2700"/>
            </a:pPr>
            <a:r>
              <a:t>Dạng mạch và hàm truyền đạt</a:t>
            </a:r>
          </a:p>
          <a:p>
            <a:pPr>
              <a:lnSpc>
                <a:spcPct val="90000"/>
              </a:lnSpc>
              <a:defRPr sz="2700"/>
            </a:pPr>
            <a:r>
              <a:t> Hàm truyền đạt tổng quát của mạch lọc thông cao: </a:t>
            </a:r>
          </a:p>
          <a:p>
            <a:pPr>
              <a:lnSpc>
                <a:spcPct val="90000"/>
              </a:lnSpc>
              <a:defRPr sz="2700"/>
            </a:pPr>
          </a:p>
          <a:p>
            <a:pPr>
              <a:lnSpc>
                <a:spcPct val="90000"/>
              </a:lnSpc>
              <a:defRPr sz="2700"/>
            </a:pPr>
          </a:p>
          <a:p>
            <a:pPr>
              <a:lnSpc>
                <a:spcPct val="90000"/>
              </a:lnSpc>
              <a:defRPr sz="2700"/>
            </a:pPr>
          </a:p>
          <a:p>
            <a:pPr>
              <a:lnSpc>
                <a:spcPct val="90000"/>
              </a:lnSpc>
              <a:defRPr sz="2700"/>
            </a:pPr>
          </a:p>
          <a:p>
            <a:pPr>
              <a:lnSpc>
                <a:spcPct val="90000"/>
              </a:lnSpc>
              <a:defRPr sz="2700"/>
            </a:pPr>
          </a:p>
          <a:p>
            <a:pPr>
              <a:lnSpc>
                <a:spcPct val="90000"/>
              </a:lnSpc>
              <a:buSzTx/>
              <a:buFont typeface="Wingdings 2"/>
              <a:buNone/>
              <a:defRPr sz="2700"/>
            </a:pPr>
          </a:p>
          <a:p>
            <a:pPr>
              <a:lnSpc>
                <a:spcPct val="90000"/>
              </a:lnSpc>
              <a:buSzTx/>
              <a:buFont typeface="Wingdings 2"/>
              <a:buNone/>
              <a:defRPr sz="2700"/>
            </a:pPr>
          </a:p>
          <a:p>
            <a:pPr>
              <a:lnSpc>
                <a:spcPct val="90000"/>
              </a:lnSpc>
              <a:buSzTx/>
              <a:buFont typeface="Wingdings 2"/>
              <a:buNone/>
              <a:defRPr sz="2700"/>
            </a:pPr>
          </a:p>
          <a:p>
            <a:pPr>
              <a:lnSpc>
                <a:spcPct val="90000"/>
              </a:lnSpc>
              <a:buSzTx/>
              <a:buFont typeface="Wingdings 2"/>
              <a:buNone/>
              <a:defRPr sz="2700"/>
            </a:pPr>
          </a:p>
        </p:txBody>
      </p:sp>
      <p:sp>
        <p:nvSpPr>
          <p:cNvPr id="984" name="Title 1"/>
          <p:cNvSpPr txBox="1"/>
          <p:nvPr>
            <p:ph type="title"/>
          </p:nvPr>
        </p:nvSpPr>
        <p:spPr>
          <a:xfrm>
            <a:off x="838200" y="228599"/>
            <a:ext cx="7772400" cy="808040"/>
          </a:xfrm>
          <a:prstGeom prst="rect">
            <a:avLst/>
          </a:prstGeom>
        </p:spPr>
        <p:txBody>
          <a:bodyPr/>
          <a:lstStyle>
            <a:lvl1pPr>
              <a:defRPr>
                <a:solidFill>
                  <a:srgbClr val="0066CC"/>
                </a:solidFill>
              </a:defRPr>
            </a:lvl1pPr>
          </a:lstStyle>
          <a:p>
            <a:pPr/>
            <a:r>
              <a:t>Mạch lọc tích cực thông cao</a:t>
            </a:r>
          </a:p>
        </p:txBody>
      </p:sp>
      <p:pic>
        <p:nvPicPr>
          <p:cNvPr id="985" name="Picture 1" descr="Picture 1"/>
          <p:cNvPicPr>
            <a:picLocks noChangeAspect="1"/>
          </p:cNvPicPr>
          <p:nvPr/>
        </p:nvPicPr>
        <p:blipFill>
          <a:blip r:embed="rId3">
            <a:extLst/>
          </a:blip>
          <a:stretch>
            <a:fillRect/>
          </a:stretch>
        </p:blipFill>
        <p:spPr>
          <a:xfrm>
            <a:off x="4661771" y="3235545"/>
            <a:ext cx="3934507" cy="3393855"/>
          </a:xfrm>
          <a:prstGeom prst="rect">
            <a:avLst/>
          </a:prstGeom>
          <a:ln w="12700">
            <a:miter lim="400000"/>
          </a:ln>
        </p:spPr>
      </p:pic>
      <p:pic>
        <p:nvPicPr>
          <p:cNvPr id="986" name="Object 8" descr="Object 8"/>
          <p:cNvPicPr>
            <a:picLocks noChangeAspect="1"/>
          </p:cNvPicPr>
          <p:nvPr/>
        </p:nvPicPr>
        <p:blipFill>
          <a:blip r:embed="rId4">
            <a:extLst/>
          </a:blip>
          <a:stretch>
            <a:fillRect/>
          </a:stretch>
        </p:blipFill>
        <p:spPr>
          <a:xfrm>
            <a:off x="299437" y="2765425"/>
            <a:ext cx="4263038" cy="940242"/>
          </a:xfrm>
          <a:prstGeom prst="rect">
            <a:avLst/>
          </a:prstGeom>
          <a:ln w="19050">
            <a:solidFill>
              <a:srgbClr val="FF0000"/>
            </a:solidFill>
            <a:miter/>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0" name="Title 1"/>
          <p:cNvSpPr txBox="1"/>
          <p:nvPr>
            <p:ph type="title"/>
          </p:nvPr>
        </p:nvSpPr>
        <p:spPr>
          <a:xfrm>
            <a:off x="838200" y="228599"/>
            <a:ext cx="7772400" cy="808040"/>
          </a:xfrm>
          <a:prstGeom prst="rect">
            <a:avLst/>
          </a:prstGeom>
        </p:spPr>
        <p:txBody>
          <a:bodyPr/>
          <a:lstStyle>
            <a:lvl1pPr>
              <a:defRPr>
                <a:solidFill>
                  <a:srgbClr val="0066CC"/>
                </a:solidFill>
              </a:defRPr>
            </a:lvl1pPr>
          </a:lstStyle>
          <a:p>
            <a:pPr/>
            <a:r>
              <a:t>Mạch lọc tích cực thông cao bậc nhất</a:t>
            </a:r>
          </a:p>
        </p:txBody>
      </p:sp>
      <p:pic>
        <p:nvPicPr>
          <p:cNvPr id="991" name="Object 3" descr="Object 3"/>
          <p:cNvPicPr>
            <a:picLocks noChangeAspect="1"/>
          </p:cNvPicPr>
          <p:nvPr/>
        </p:nvPicPr>
        <p:blipFill>
          <a:blip r:embed="rId2">
            <a:extLst/>
          </a:blip>
          <a:stretch>
            <a:fillRect/>
          </a:stretch>
        </p:blipFill>
        <p:spPr>
          <a:xfrm>
            <a:off x="5511855" y="2980150"/>
            <a:ext cx="2898776" cy="757238"/>
          </a:xfrm>
          <a:prstGeom prst="rect">
            <a:avLst/>
          </a:prstGeom>
          <a:ln w="12700">
            <a:miter lim="400000"/>
          </a:ln>
        </p:spPr>
      </p:pic>
      <p:sp>
        <p:nvSpPr>
          <p:cNvPr id="992" name="Down Arrow 12"/>
          <p:cNvSpPr/>
          <p:nvPr/>
        </p:nvSpPr>
        <p:spPr>
          <a:xfrm>
            <a:off x="6785030" y="3785012"/>
            <a:ext cx="381001" cy="457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600"/>
                </a:moveTo>
                <a:lnTo>
                  <a:pt x="5400" y="12600"/>
                </a:lnTo>
                <a:lnTo>
                  <a:pt x="5400" y="0"/>
                </a:lnTo>
                <a:lnTo>
                  <a:pt x="16200" y="0"/>
                </a:lnTo>
                <a:lnTo>
                  <a:pt x="16200" y="12600"/>
                </a:lnTo>
                <a:lnTo>
                  <a:pt x="21600" y="12600"/>
                </a:lnTo>
                <a:lnTo>
                  <a:pt x="10800" y="21600"/>
                </a:lnTo>
                <a:close/>
              </a:path>
            </a:pathLst>
          </a:custGeom>
          <a:solidFill>
            <a:schemeClr val="accent1"/>
          </a:solidFill>
          <a:ln w="12700">
            <a:solidFill>
              <a:srgbClr val="9A3511"/>
            </a:solidFill>
          </a:ln>
        </p:spPr>
        <p:txBody>
          <a:bodyPr lIns="45719" rIns="45719" anchor="ctr"/>
          <a:lstStyle/>
          <a:p>
            <a:pPr algn="ctr">
              <a:defRPr>
                <a:solidFill>
                  <a:srgbClr val="FFFFFF"/>
                </a:solidFill>
              </a:defRPr>
            </a:pPr>
          </a:p>
        </p:txBody>
      </p:sp>
      <p:pic>
        <p:nvPicPr>
          <p:cNvPr id="993" name="Object 3" descr="Object 3"/>
          <p:cNvPicPr>
            <a:picLocks noChangeAspect="1"/>
          </p:cNvPicPr>
          <p:nvPr/>
        </p:nvPicPr>
        <p:blipFill>
          <a:blip r:embed="rId3">
            <a:extLst/>
          </a:blip>
          <a:stretch>
            <a:fillRect/>
          </a:stretch>
        </p:blipFill>
        <p:spPr>
          <a:xfrm>
            <a:off x="6099230" y="4394612"/>
            <a:ext cx="1598613" cy="922339"/>
          </a:xfrm>
          <a:prstGeom prst="rect">
            <a:avLst/>
          </a:prstGeom>
          <a:ln w="12700">
            <a:miter lim="400000"/>
          </a:ln>
        </p:spPr>
      </p:pic>
      <p:pic>
        <p:nvPicPr>
          <p:cNvPr id="994" name="Object 3" descr="Object 3"/>
          <p:cNvPicPr>
            <a:picLocks noChangeAspect="1"/>
          </p:cNvPicPr>
          <p:nvPr/>
        </p:nvPicPr>
        <p:blipFill>
          <a:blip r:embed="rId4">
            <a:extLst/>
          </a:blip>
          <a:stretch>
            <a:fillRect/>
          </a:stretch>
        </p:blipFill>
        <p:spPr>
          <a:xfrm>
            <a:off x="4422830" y="5690012"/>
            <a:ext cx="4200526" cy="989013"/>
          </a:xfrm>
          <a:prstGeom prst="rect">
            <a:avLst/>
          </a:prstGeom>
          <a:ln w="12700">
            <a:miter lim="400000"/>
          </a:ln>
        </p:spPr>
      </p:pic>
      <p:pic>
        <p:nvPicPr>
          <p:cNvPr id="995" name="Picture 1" descr="Picture 1"/>
          <p:cNvPicPr>
            <a:picLocks noChangeAspect="1"/>
          </p:cNvPicPr>
          <p:nvPr/>
        </p:nvPicPr>
        <p:blipFill>
          <a:blip r:embed="rId5">
            <a:extLst/>
          </a:blip>
          <a:stretch>
            <a:fillRect/>
          </a:stretch>
        </p:blipFill>
        <p:spPr>
          <a:xfrm>
            <a:off x="584080" y="1223175"/>
            <a:ext cx="3754388" cy="3238488"/>
          </a:xfrm>
          <a:prstGeom prst="rect">
            <a:avLst/>
          </a:prstGeom>
          <a:ln w="12700">
            <a:miter lim="400000"/>
          </a:ln>
        </p:spPr>
      </p:pic>
      <p:sp>
        <p:nvSpPr>
          <p:cNvPr id="996" name="Content Placeholder 6"/>
          <p:cNvSpPr txBox="1"/>
          <p:nvPr/>
        </p:nvSpPr>
        <p:spPr>
          <a:xfrm>
            <a:off x="4194230" y="2565812"/>
            <a:ext cx="4876801" cy="4191001"/>
          </a:xfrm>
          <a:prstGeom prst="rect">
            <a:avLst/>
          </a:prstGeom>
          <a:ln w="19050">
            <a:solidFill>
              <a:srgbClr val="9E3611"/>
            </a:solidFill>
          </a:ln>
          <a:extLst>
            <a:ext uri="{C572A759-6A51-4108-AA02-DFA0A04FC94B}">
              <ma14:wrappingTextBoxFlag xmlns:ma14="http://schemas.microsoft.com/office/mac/drawingml/2011/main" val="1"/>
            </a:ext>
          </a:extLst>
        </p:spPr>
        <p:txBody>
          <a:bodyPr lIns="45719" rIns="45719">
            <a:normAutofit fontScale="100000" lnSpcReduction="0"/>
          </a:bodyPr>
          <a:lstStyle/>
          <a:p>
            <a:pPr marL="274320" indent="-274320">
              <a:spcBef>
                <a:spcPts val="500"/>
              </a:spcBef>
              <a:buClr>
                <a:schemeClr val="accent1"/>
              </a:buClr>
              <a:buSzPct val="85000"/>
              <a:buChar char="●"/>
              <a:defRPr sz="2000"/>
            </a:pPr>
            <a:r>
              <a:t>Hàm truyền đạt</a:t>
            </a:r>
          </a:p>
          <a:p>
            <a:pPr marL="274320" indent="-274320">
              <a:spcBef>
                <a:spcPts val="500"/>
              </a:spcBef>
              <a:buClr>
                <a:schemeClr val="accent1"/>
              </a:buClr>
              <a:buSzPct val="85000"/>
              <a:buChar char="●"/>
              <a:defRPr sz="2000"/>
            </a:pPr>
          </a:p>
          <a:p>
            <a:pPr marL="274320" indent="-274320">
              <a:spcBef>
                <a:spcPts val="500"/>
              </a:spcBef>
              <a:buClr>
                <a:schemeClr val="accent1"/>
              </a:buClr>
              <a:buSzPct val="85000"/>
              <a:buChar char="●"/>
              <a:defRPr sz="2000"/>
            </a:pPr>
          </a:p>
          <a:p>
            <a:pPr marL="274320" indent="-274320">
              <a:spcBef>
                <a:spcPts val="500"/>
              </a:spcBef>
              <a:buClr>
                <a:schemeClr val="accent1"/>
              </a:buClr>
              <a:buSzPct val="85000"/>
              <a:buChar char="●"/>
              <a:defRPr sz="2000"/>
            </a:pPr>
          </a:p>
          <a:p>
            <a:pPr marL="274320" indent="-274320">
              <a:spcBef>
                <a:spcPts val="500"/>
              </a:spcBef>
              <a:buClr>
                <a:schemeClr val="accent1"/>
              </a:buClr>
              <a:buSzPct val="85000"/>
              <a:buChar char="●"/>
              <a:defRPr sz="2000"/>
            </a:pPr>
          </a:p>
          <a:p>
            <a:pPr marL="274320" indent="-274320">
              <a:spcBef>
                <a:spcPts val="500"/>
              </a:spcBef>
              <a:buClr>
                <a:schemeClr val="accent1"/>
              </a:buClr>
              <a:buSzPct val="85000"/>
              <a:buChar char="●"/>
              <a:defRPr sz="2000"/>
            </a:pPr>
          </a:p>
          <a:p>
            <a:pPr marL="274320" indent="-274320">
              <a:spcBef>
                <a:spcPts val="500"/>
              </a:spcBef>
              <a:buClr>
                <a:schemeClr val="accent1"/>
              </a:buClr>
              <a:buSzPct val="85000"/>
              <a:buChar char="●"/>
              <a:defRPr sz="2000"/>
            </a:pPr>
          </a:p>
          <a:p>
            <a:pPr marL="274320" indent="-274320">
              <a:spcBef>
                <a:spcPts val="500"/>
              </a:spcBef>
              <a:buClr>
                <a:schemeClr val="accent1"/>
              </a:buClr>
              <a:buSzPct val="85000"/>
              <a:buChar char="●"/>
              <a:defRPr sz="2000"/>
            </a:pPr>
            <a:r>
              <a:t>Tần số cắt tại:</a:t>
            </a:r>
          </a:p>
          <a:p>
            <a:pPr marL="274320" indent="-274320">
              <a:spcBef>
                <a:spcPts val="500"/>
              </a:spcBef>
              <a:buClr>
                <a:schemeClr val="accent1"/>
              </a:buClr>
              <a:buSzPct val="85000"/>
              <a:buChar char="●"/>
              <a:defRPr sz="2000"/>
            </a:pP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8" name="Content Placeholder 2"/>
          <p:cNvSpPr txBox="1"/>
          <p:nvPr>
            <p:ph type="body" idx="1"/>
          </p:nvPr>
        </p:nvSpPr>
        <p:spPr>
          <a:xfrm>
            <a:off x="914400" y="1143000"/>
            <a:ext cx="7772400" cy="4876800"/>
          </a:xfrm>
          <a:prstGeom prst="rect">
            <a:avLst/>
          </a:prstGeom>
        </p:spPr>
        <p:txBody>
          <a:bodyPr/>
          <a:lstStyle/>
          <a:p>
            <a:pPr>
              <a:defRPr sz="2400"/>
            </a:pPr>
            <a:r>
              <a:t>Đ</a:t>
            </a:r>
            <a:r>
              <a:rPr>
                <a:latin typeface="+mj-lt"/>
                <a:ea typeface="+mj-ea"/>
                <a:cs typeface="+mj-cs"/>
                <a:sym typeface="Helvetica"/>
              </a:rPr>
              <a:t>ặ</a:t>
            </a:r>
            <a:r>
              <a:t>c tuy</a:t>
            </a:r>
            <a:r>
              <a:rPr>
                <a:latin typeface="+mj-lt"/>
                <a:ea typeface="+mj-ea"/>
                <a:cs typeface="+mj-cs"/>
                <a:sym typeface="Helvetica"/>
              </a:rPr>
              <a:t>ế</a:t>
            </a:r>
            <a:r>
              <a:t>n biên đ</a:t>
            </a:r>
            <a:r>
              <a:rPr>
                <a:latin typeface="+mj-lt"/>
                <a:ea typeface="+mj-ea"/>
                <a:cs typeface="+mj-cs"/>
                <a:sym typeface="Helvetica"/>
              </a:rPr>
              <a:t>ộ</a:t>
            </a:r>
            <a:r>
              <a:t> - t</a:t>
            </a:r>
            <a:r>
              <a:rPr>
                <a:latin typeface="+mj-lt"/>
                <a:ea typeface="+mj-ea"/>
                <a:cs typeface="+mj-cs"/>
                <a:sym typeface="Helvetica"/>
              </a:rPr>
              <a:t>ầ</a:t>
            </a:r>
            <a:r>
              <a:t>n s</a:t>
            </a:r>
            <a:r>
              <a:rPr>
                <a:latin typeface="+mj-lt"/>
                <a:ea typeface="+mj-ea"/>
                <a:cs typeface="+mj-cs"/>
                <a:sym typeface="Helvetica"/>
              </a:rPr>
              <a:t>ố</a:t>
            </a:r>
            <a:r>
              <a:t>  </a:t>
            </a:r>
          </a:p>
        </p:txBody>
      </p:sp>
      <p:pic>
        <p:nvPicPr>
          <p:cNvPr id="999" name="Picture 4" descr="Picture 4"/>
          <p:cNvPicPr>
            <a:picLocks noChangeAspect="1"/>
          </p:cNvPicPr>
          <p:nvPr/>
        </p:nvPicPr>
        <p:blipFill>
          <a:blip r:embed="rId2">
            <a:extLst/>
          </a:blip>
          <a:stretch>
            <a:fillRect/>
          </a:stretch>
        </p:blipFill>
        <p:spPr>
          <a:xfrm>
            <a:off x="2590800" y="1752600"/>
            <a:ext cx="4248150" cy="4610102"/>
          </a:xfrm>
          <a:prstGeom prst="rect">
            <a:avLst/>
          </a:prstGeom>
          <a:ln w="12700">
            <a:miter lim="400000"/>
          </a:ln>
        </p:spPr>
      </p:pic>
      <p:sp>
        <p:nvSpPr>
          <p:cNvPr id="1000" name="Title 1"/>
          <p:cNvSpPr txBox="1"/>
          <p:nvPr>
            <p:ph type="title"/>
          </p:nvPr>
        </p:nvSpPr>
        <p:spPr>
          <a:xfrm>
            <a:off x="838200" y="228599"/>
            <a:ext cx="7772400" cy="808040"/>
          </a:xfrm>
          <a:prstGeom prst="rect">
            <a:avLst/>
          </a:prstGeom>
        </p:spPr>
        <p:txBody>
          <a:bodyPr/>
          <a:lstStyle>
            <a:lvl1pPr>
              <a:defRPr>
                <a:solidFill>
                  <a:srgbClr val="0066CC"/>
                </a:solidFill>
              </a:defRPr>
            </a:lvl1pPr>
          </a:lstStyle>
          <a:p>
            <a:pPr/>
            <a:r>
              <a:t>Mạch lọc tích cực thông cao bậc nhất</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2" name="Content Placeholder 2"/>
          <p:cNvSpPr txBox="1"/>
          <p:nvPr>
            <p:ph type="body" idx="1"/>
          </p:nvPr>
        </p:nvSpPr>
        <p:spPr>
          <a:xfrm>
            <a:off x="914400" y="1143000"/>
            <a:ext cx="7772400" cy="5562600"/>
          </a:xfrm>
          <a:prstGeom prst="rect">
            <a:avLst/>
          </a:prstGeom>
        </p:spPr>
        <p:txBody>
          <a:bodyPr/>
          <a:lstStyle/>
          <a:p>
            <a:pPr>
              <a:defRPr sz="2400"/>
            </a:pPr>
            <a:r>
              <a:t>Dạng mạch khác</a:t>
            </a:r>
          </a:p>
          <a:p>
            <a:pPr/>
          </a:p>
          <a:p>
            <a:pPr/>
          </a:p>
          <a:p>
            <a:pPr>
              <a:buSzTx/>
              <a:buFont typeface="Wingdings 2"/>
              <a:buNone/>
            </a:pPr>
          </a:p>
          <a:p>
            <a:pPr>
              <a:buSzTx/>
              <a:buFont typeface="Wingdings 2"/>
              <a:buNone/>
            </a:pPr>
            <a:r>
              <a:t>	 → </a:t>
            </a:r>
            <a:r>
              <a:rPr sz="2400"/>
              <a:t>Hàm truyền đạt</a:t>
            </a:r>
          </a:p>
        </p:txBody>
      </p:sp>
      <p:sp>
        <p:nvSpPr>
          <p:cNvPr id="1003" name="Title 1"/>
          <p:cNvSpPr txBox="1"/>
          <p:nvPr>
            <p:ph type="title"/>
          </p:nvPr>
        </p:nvSpPr>
        <p:spPr>
          <a:xfrm>
            <a:off x="838200" y="228599"/>
            <a:ext cx="7772400" cy="808040"/>
          </a:xfrm>
          <a:prstGeom prst="rect">
            <a:avLst/>
          </a:prstGeom>
        </p:spPr>
        <p:txBody>
          <a:bodyPr/>
          <a:lstStyle>
            <a:lvl1pPr>
              <a:defRPr>
                <a:solidFill>
                  <a:srgbClr val="0066CC"/>
                </a:solidFill>
              </a:defRPr>
            </a:lvl1pPr>
          </a:lstStyle>
          <a:p>
            <a:pPr/>
            <a:r>
              <a:t>Mạch lọc tích thông cao bậc nhất</a:t>
            </a:r>
          </a:p>
        </p:txBody>
      </p:sp>
      <p:pic>
        <p:nvPicPr>
          <p:cNvPr id="1004" name="Picture 1" descr="Picture 1"/>
          <p:cNvPicPr>
            <a:picLocks noChangeAspect="1"/>
          </p:cNvPicPr>
          <p:nvPr/>
        </p:nvPicPr>
        <p:blipFill>
          <a:blip r:embed="rId2">
            <a:extLst/>
          </a:blip>
          <a:stretch>
            <a:fillRect/>
          </a:stretch>
        </p:blipFill>
        <p:spPr>
          <a:xfrm>
            <a:off x="3810000" y="1524000"/>
            <a:ext cx="3428999" cy="2499644"/>
          </a:xfrm>
          <a:prstGeom prst="rect">
            <a:avLst/>
          </a:prstGeom>
          <a:ln w="12700">
            <a:miter lim="400000"/>
          </a:ln>
        </p:spPr>
      </p:pic>
      <p:grpSp>
        <p:nvGrpSpPr>
          <p:cNvPr id="1012" name="Group 14"/>
          <p:cNvGrpSpPr/>
          <p:nvPr/>
        </p:nvGrpSpPr>
        <p:grpSpPr>
          <a:xfrm>
            <a:off x="1142999" y="3825875"/>
            <a:ext cx="6848476" cy="2811463"/>
            <a:chOff x="0" y="0"/>
            <a:chExt cx="6848475" cy="2811462"/>
          </a:xfrm>
        </p:grpSpPr>
        <p:pic>
          <p:nvPicPr>
            <p:cNvPr id="1005" name="Object 3" descr="Object 3"/>
            <p:cNvPicPr>
              <a:picLocks noChangeAspect="1"/>
            </p:cNvPicPr>
            <p:nvPr/>
          </p:nvPicPr>
          <p:blipFill>
            <a:blip r:embed="rId3">
              <a:extLst/>
            </a:blip>
            <a:stretch>
              <a:fillRect/>
            </a:stretch>
          </p:blipFill>
          <p:spPr>
            <a:xfrm>
              <a:off x="228599" y="0"/>
              <a:ext cx="1460343" cy="640081"/>
            </a:xfrm>
            <a:prstGeom prst="rect">
              <a:avLst/>
            </a:prstGeom>
            <a:ln w="12700" cap="flat">
              <a:noFill/>
              <a:miter lim="400000"/>
            </a:ln>
            <a:effectLst/>
          </p:spPr>
        </p:pic>
        <p:pic>
          <p:nvPicPr>
            <p:cNvPr id="1006" name="Object 3" descr="Object 3"/>
            <p:cNvPicPr>
              <a:picLocks noChangeAspect="1"/>
            </p:cNvPicPr>
            <p:nvPr/>
          </p:nvPicPr>
          <p:blipFill>
            <a:blip r:embed="rId4">
              <a:extLst/>
            </a:blip>
            <a:stretch>
              <a:fillRect/>
            </a:stretch>
          </p:blipFill>
          <p:spPr>
            <a:xfrm>
              <a:off x="-1" y="822325"/>
              <a:ext cx="1867508" cy="640081"/>
            </a:xfrm>
            <a:prstGeom prst="rect">
              <a:avLst/>
            </a:prstGeom>
            <a:ln w="12700" cap="flat">
              <a:noFill/>
              <a:miter lim="400000"/>
            </a:ln>
            <a:effectLst/>
          </p:spPr>
        </p:pic>
        <p:sp>
          <p:nvSpPr>
            <p:cNvPr id="1007" name="Right Brace 9"/>
            <p:cNvSpPr/>
            <p:nvPr/>
          </p:nvSpPr>
          <p:spPr>
            <a:xfrm>
              <a:off x="1905000" y="228600"/>
              <a:ext cx="152400" cy="914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134"/>
                    <a:pt x="10800" y="300"/>
                  </a:cubicBezTo>
                  <a:lnTo>
                    <a:pt x="10800" y="10500"/>
                  </a:lnTo>
                  <a:cubicBezTo>
                    <a:pt x="10800" y="10666"/>
                    <a:pt x="15635" y="10800"/>
                    <a:pt x="21600" y="10800"/>
                  </a:cubicBezTo>
                  <a:cubicBezTo>
                    <a:pt x="15635" y="10800"/>
                    <a:pt x="10800" y="10934"/>
                    <a:pt x="10800" y="11100"/>
                  </a:cubicBezTo>
                  <a:lnTo>
                    <a:pt x="10800" y="21300"/>
                  </a:lnTo>
                  <a:cubicBezTo>
                    <a:pt x="10800" y="21466"/>
                    <a:pt x="5965" y="21600"/>
                    <a:pt x="0" y="21600"/>
                  </a:cubicBezTo>
                </a:path>
              </a:pathLst>
            </a:custGeom>
            <a:noFill/>
            <a:ln w="9525" cap="flat">
              <a:solidFill>
                <a:srgbClr val="FF0000"/>
              </a:solidFill>
              <a:prstDash val="solid"/>
              <a:round/>
            </a:ln>
            <a:effectLst/>
          </p:spPr>
          <p:txBody>
            <a:bodyPr wrap="square" lIns="45719" tIns="45719" rIns="45719" bIns="45719" numCol="1" anchor="ctr">
              <a:noAutofit/>
            </a:bodyPr>
            <a:lstStyle/>
            <a:p>
              <a:pPr algn="ctr"/>
            </a:p>
          </p:txBody>
        </p:sp>
        <p:sp>
          <p:nvSpPr>
            <p:cNvPr id="1008" name="Right Arrow 10"/>
            <p:cNvSpPr/>
            <p:nvPr/>
          </p:nvSpPr>
          <p:spPr>
            <a:xfrm>
              <a:off x="2133600" y="533400"/>
              <a:ext cx="304800" cy="304801"/>
            </a:xfrm>
            <a:prstGeom prst="rightArrow">
              <a:avLst>
                <a:gd name="adj1" fmla="val 50000"/>
                <a:gd name="adj2" fmla="val 50000"/>
              </a:avLst>
            </a:prstGeom>
            <a:solidFill>
              <a:schemeClr val="accent1"/>
            </a:solidFill>
            <a:ln w="12700" cap="flat">
              <a:solidFill>
                <a:srgbClr val="9A3511"/>
              </a:solidFill>
              <a:prstDash val="solid"/>
              <a:round/>
            </a:ln>
            <a:effectLst/>
          </p:spPr>
          <p:txBody>
            <a:bodyPr wrap="square" lIns="45719" tIns="45719" rIns="45719" bIns="45719" numCol="1" anchor="ctr">
              <a:noAutofit/>
            </a:bodyPr>
            <a:lstStyle/>
            <a:p>
              <a:pPr algn="ctr">
                <a:defRPr>
                  <a:solidFill>
                    <a:srgbClr val="FFFFFF"/>
                  </a:solidFill>
                </a:defRPr>
              </a:pPr>
            </a:p>
          </p:txBody>
        </p:sp>
        <p:pic>
          <p:nvPicPr>
            <p:cNvPr id="1009" name="Object 3" descr="Object 3"/>
            <p:cNvPicPr>
              <a:picLocks noChangeAspect="1"/>
            </p:cNvPicPr>
            <p:nvPr/>
          </p:nvPicPr>
          <p:blipFill>
            <a:blip r:embed="rId5">
              <a:extLst/>
            </a:blip>
            <a:stretch>
              <a:fillRect/>
            </a:stretch>
          </p:blipFill>
          <p:spPr>
            <a:xfrm>
              <a:off x="2667000" y="365125"/>
              <a:ext cx="4181475" cy="852488"/>
            </a:xfrm>
            <a:prstGeom prst="rect">
              <a:avLst/>
            </a:prstGeom>
            <a:ln w="19050" cap="flat">
              <a:solidFill>
                <a:srgbClr val="CC3300"/>
              </a:solidFill>
              <a:prstDash val="solid"/>
              <a:miter lim="800000"/>
            </a:ln>
            <a:effectLst/>
          </p:spPr>
        </p:pic>
        <p:pic>
          <p:nvPicPr>
            <p:cNvPr id="1010" name="Object 3" descr="Object 3"/>
            <p:cNvPicPr>
              <a:picLocks noChangeAspect="1"/>
            </p:cNvPicPr>
            <p:nvPr/>
          </p:nvPicPr>
          <p:blipFill>
            <a:blip r:embed="rId6">
              <a:extLst/>
            </a:blip>
            <a:stretch>
              <a:fillRect/>
            </a:stretch>
          </p:blipFill>
          <p:spPr>
            <a:xfrm>
              <a:off x="3200400" y="1889125"/>
              <a:ext cx="2357438" cy="922338"/>
            </a:xfrm>
            <a:prstGeom prst="rect">
              <a:avLst/>
            </a:prstGeom>
            <a:ln w="19050" cap="flat">
              <a:solidFill>
                <a:srgbClr val="CC3300"/>
              </a:solidFill>
              <a:prstDash val="solid"/>
              <a:miter lim="800000"/>
            </a:ln>
            <a:effectLst/>
          </p:spPr>
        </p:pic>
        <p:sp>
          <p:nvSpPr>
            <p:cNvPr id="1011" name="Down Arrow 13"/>
            <p:cNvSpPr/>
            <p:nvPr/>
          </p:nvSpPr>
          <p:spPr>
            <a:xfrm>
              <a:off x="4191000" y="1431925"/>
              <a:ext cx="457200" cy="304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0" y="10800"/>
                  </a:lnTo>
                  <a:lnTo>
                    <a:pt x="5400" y="0"/>
                  </a:lnTo>
                  <a:lnTo>
                    <a:pt x="16200" y="0"/>
                  </a:lnTo>
                  <a:lnTo>
                    <a:pt x="16200" y="10800"/>
                  </a:lnTo>
                  <a:lnTo>
                    <a:pt x="21600" y="10800"/>
                  </a:lnTo>
                  <a:lnTo>
                    <a:pt x="10800" y="21600"/>
                  </a:lnTo>
                  <a:close/>
                </a:path>
              </a:pathLst>
            </a:custGeom>
            <a:solidFill>
              <a:schemeClr val="accent1"/>
            </a:solidFill>
            <a:ln w="12700" cap="flat">
              <a:solidFill>
                <a:srgbClr val="9A3511"/>
              </a:solidFill>
              <a:prstDash val="solid"/>
              <a:round/>
            </a:ln>
            <a:effectLst/>
          </p:spPr>
          <p:txBody>
            <a:bodyPr wrap="square" lIns="45719" tIns="45719" rIns="45719" bIns="45719" numCol="1" anchor="ctr">
              <a:noAutofit/>
            </a:bodyPr>
            <a:lstStyle/>
            <a:p>
              <a:pPr algn="ctr">
                <a:defRPr>
                  <a:solidFill>
                    <a:srgbClr val="FFFFFF"/>
                  </a:solidFill>
                </a:defRPr>
              </a:pPr>
            </a:p>
          </p:txBody>
        </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Title 1"/>
          <p:cNvSpPr txBox="1"/>
          <p:nvPr>
            <p:ph type="title"/>
          </p:nvPr>
        </p:nvSpPr>
        <p:spPr>
          <a:xfrm>
            <a:off x="609600" y="304799"/>
            <a:ext cx="8077200" cy="808040"/>
          </a:xfrm>
          <a:prstGeom prst="rect">
            <a:avLst/>
          </a:prstGeom>
        </p:spPr>
        <p:txBody>
          <a:bodyPr/>
          <a:lstStyle>
            <a:lvl1pPr algn="ctr">
              <a:defRPr>
                <a:solidFill>
                  <a:srgbClr val="0066CC"/>
                </a:solidFill>
              </a:defRPr>
            </a:lvl1pPr>
          </a:lstStyle>
          <a:p>
            <a:pPr/>
            <a:r>
              <a:t>4.1. Khái niệm về mạch lọc tần số</a:t>
            </a:r>
          </a:p>
        </p:txBody>
      </p:sp>
      <p:sp>
        <p:nvSpPr>
          <p:cNvPr id="163" name="Content Placeholder 2"/>
          <p:cNvSpPr txBox="1"/>
          <p:nvPr>
            <p:ph type="body" idx="1"/>
          </p:nvPr>
        </p:nvSpPr>
        <p:spPr>
          <a:xfrm>
            <a:off x="304800" y="1143000"/>
            <a:ext cx="8839200" cy="5486400"/>
          </a:xfrm>
          <a:prstGeom prst="rect">
            <a:avLst/>
          </a:prstGeom>
        </p:spPr>
        <p:txBody>
          <a:bodyPr/>
          <a:lstStyle>
            <a:lvl1pPr>
              <a:lnSpc>
                <a:spcPct val="120000"/>
              </a:lnSpc>
              <a:buChar char="➢"/>
              <a:defRPr i="1" sz="2000"/>
            </a:lvl1pPr>
          </a:lstStyle>
          <a:p>
            <a:pPr/>
            <a:r>
              <a:t>Phân loại:</a:t>
            </a:r>
          </a:p>
        </p:txBody>
      </p:sp>
      <p:grpSp>
        <p:nvGrpSpPr>
          <p:cNvPr id="187" name="Diagram 3"/>
          <p:cNvGrpSpPr/>
          <p:nvPr/>
        </p:nvGrpSpPr>
        <p:grpSpPr>
          <a:xfrm>
            <a:off x="838865" y="1671447"/>
            <a:ext cx="7771070" cy="1610103"/>
            <a:chOff x="0" y="0"/>
            <a:chExt cx="7771070" cy="1610102"/>
          </a:xfrm>
        </p:grpSpPr>
        <p:sp>
          <p:nvSpPr>
            <p:cNvPr id="164" name="Line"/>
            <p:cNvSpPr/>
            <p:nvPr/>
          </p:nvSpPr>
          <p:spPr>
            <a:xfrm>
              <a:off x="3885536" y="665331"/>
              <a:ext cx="3220205" cy="2794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800"/>
                  </a:lnTo>
                  <a:lnTo>
                    <a:pt x="21600" y="10800"/>
                  </a:lnTo>
                  <a:lnTo>
                    <a:pt x="21600" y="21600"/>
                  </a:lnTo>
                </a:path>
              </a:pathLst>
            </a:custGeom>
            <a:noFill/>
            <a:ln w="12700" cap="flat">
              <a:solidFill>
                <a:srgbClr val="A73912"/>
              </a:solidFill>
              <a:prstDash val="solid"/>
              <a:round/>
            </a:ln>
            <a:effectLst/>
          </p:spPr>
          <p:txBody>
            <a:bodyPr wrap="square" lIns="45719" tIns="45719" rIns="45719" bIns="45719" numCol="1" anchor="t">
              <a:noAutofit/>
            </a:bodyPr>
            <a:lstStyle/>
            <a:p>
              <a:pPr/>
            </a:p>
          </p:txBody>
        </p:sp>
        <p:sp>
          <p:nvSpPr>
            <p:cNvPr id="165" name="Line"/>
            <p:cNvSpPr/>
            <p:nvPr/>
          </p:nvSpPr>
          <p:spPr>
            <a:xfrm>
              <a:off x="3885536" y="665331"/>
              <a:ext cx="1610103" cy="2794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800"/>
                  </a:lnTo>
                  <a:lnTo>
                    <a:pt x="21600" y="10800"/>
                  </a:lnTo>
                  <a:lnTo>
                    <a:pt x="21600" y="21600"/>
                  </a:lnTo>
                </a:path>
              </a:pathLst>
            </a:custGeom>
            <a:noFill/>
            <a:ln w="12700" cap="flat">
              <a:solidFill>
                <a:srgbClr val="A73912"/>
              </a:solidFill>
              <a:prstDash val="solid"/>
              <a:round/>
            </a:ln>
            <a:effectLst/>
          </p:spPr>
          <p:txBody>
            <a:bodyPr wrap="square" lIns="45719" tIns="45719" rIns="45719" bIns="45719" numCol="1" anchor="t">
              <a:noAutofit/>
            </a:bodyPr>
            <a:lstStyle/>
            <a:p>
              <a:pPr/>
            </a:p>
          </p:txBody>
        </p:sp>
        <p:sp>
          <p:nvSpPr>
            <p:cNvPr id="166" name="Line"/>
            <p:cNvSpPr/>
            <p:nvPr/>
          </p:nvSpPr>
          <p:spPr>
            <a:xfrm>
              <a:off x="3885535" y="665331"/>
              <a:ext cx="1" cy="279440"/>
            </a:xfrm>
            <a:prstGeom prst="line">
              <a:avLst/>
            </a:prstGeom>
            <a:noFill/>
            <a:ln w="12700" cap="flat">
              <a:solidFill>
                <a:srgbClr val="A73912"/>
              </a:solidFill>
              <a:prstDash val="solid"/>
              <a:round/>
            </a:ln>
            <a:effectLst/>
          </p:spPr>
          <p:txBody>
            <a:bodyPr wrap="square" lIns="45719" tIns="45719" rIns="45719" bIns="45719" numCol="1" anchor="t">
              <a:noAutofit/>
            </a:bodyPr>
            <a:lstStyle/>
            <a:p>
              <a:pPr/>
            </a:p>
          </p:txBody>
        </p:sp>
        <p:sp>
          <p:nvSpPr>
            <p:cNvPr id="167" name="Line"/>
            <p:cNvSpPr/>
            <p:nvPr/>
          </p:nvSpPr>
          <p:spPr>
            <a:xfrm>
              <a:off x="2275433" y="665331"/>
              <a:ext cx="1610103" cy="2794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0800"/>
                  </a:lnTo>
                  <a:lnTo>
                    <a:pt x="0" y="10800"/>
                  </a:lnTo>
                  <a:lnTo>
                    <a:pt x="0" y="21600"/>
                  </a:lnTo>
                </a:path>
              </a:pathLst>
            </a:custGeom>
            <a:noFill/>
            <a:ln w="12700" cap="flat">
              <a:solidFill>
                <a:srgbClr val="A73912"/>
              </a:solidFill>
              <a:prstDash val="solid"/>
              <a:round/>
            </a:ln>
            <a:effectLst/>
          </p:spPr>
          <p:txBody>
            <a:bodyPr wrap="square" lIns="45719" tIns="45719" rIns="45719" bIns="45719" numCol="1" anchor="t">
              <a:noAutofit/>
            </a:bodyPr>
            <a:lstStyle/>
            <a:p>
              <a:pPr/>
            </a:p>
          </p:txBody>
        </p:sp>
        <p:sp>
          <p:nvSpPr>
            <p:cNvPr id="168" name="Line"/>
            <p:cNvSpPr/>
            <p:nvPr/>
          </p:nvSpPr>
          <p:spPr>
            <a:xfrm>
              <a:off x="665330" y="665331"/>
              <a:ext cx="3220206" cy="2794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0800"/>
                  </a:lnTo>
                  <a:lnTo>
                    <a:pt x="0" y="10800"/>
                  </a:lnTo>
                  <a:lnTo>
                    <a:pt x="0" y="21600"/>
                  </a:lnTo>
                </a:path>
              </a:pathLst>
            </a:custGeom>
            <a:noFill/>
            <a:ln w="12700" cap="flat">
              <a:solidFill>
                <a:srgbClr val="A73912"/>
              </a:solidFill>
              <a:prstDash val="solid"/>
              <a:round/>
            </a:ln>
            <a:effectLst/>
          </p:spPr>
          <p:txBody>
            <a:bodyPr wrap="square" lIns="45719" tIns="45719" rIns="45719" bIns="45719" numCol="1" anchor="t">
              <a:noAutofit/>
            </a:bodyPr>
            <a:lstStyle/>
            <a:p>
              <a:pPr/>
            </a:p>
          </p:txBody>
        </p:sp>
        <p:grpSp>
          <p:nvGrpSpPr>
            <p:cNvPr id="171" name="Group"/>
            <p:cNvGrpSpPr/>
            <p:nvPr/>
          </p:nvGrpSpPr>
          <p:grpSpPr>
            <a:xfrm>
              <a:off x="2590135" y="0"/>
              <a:ext cx="2590801" cy="665331"/>
              <a:chOff x="0" y="0"/>
              <a:chExt cx="2590800" cy="665330"/>
            </a:xfrm>
          </p:grpSpPr>
          <p:sp>
            <p:nvSpPr>
              <p:cNvPr id="169" name="Rectangle"/>
              <p:cNvSpPr/>
              <p:nvPr/>
            </p:nvSpPr>
            <p:spPr>
              <a:xfrm>
                <a:off x="0" y="0"/>
                <a:ext cx="2590800" cy="665331"/>
              </a:xfrm>
              <a:prstGeom prst="rect">
                <a:avLst/>
              </a:prstGeom>
              <a:solidFill>
                <a:schemeClr val="accent1"/>
              </a:solidFill>
              <a:ln w="12700" cap="flat">
                <a:solidFill>
                  <a:srgbClr val="FFFFFF"/>
                </a:solidFill>
                <a:prstDash val="solid"/>
                <a:round/>
              </a:ln>
              <a:effectLst/>
            </p:spPr>
            <p:txBody>
              <a:bodyPr wrap="square" lIns="45719" tIns="45719" rIns="45719" bIns="45719" numCol="1" anchor="ctr">
                <a:noAutofit/>
              </a:bodyPr>
              <a:lstStyle/>
              <a:p>
                <a:pPr algn="ctr" defTabSz="1244600">
                  <a:lnSpc>
                    <a:spcPct val="90000"/>
                  </a:lnSpc>
                  <a:spcBef>
                    <a:spcPts val="700"/>
                  </a:spcBef>
                  <a:defRPr sz="2800">
                    <a:solidFill>
                      <a:srgbClr val="FFFFFF"/>
                    </a:solidFill>
                  </a:defRPr>
                </a:pPr>
              </a:p>
            </p:txBody>
          </p:sp>
          <p:sp>
            <p:nvSpPr>
              <p:cNvPr id="170" name="Mạch lọc"/>
              <p:cNvSpPr txBox="1"/>
              <p:nvPr/>
            </p:nvSpPr>
            <p:spPr>
              <a:xfrm>
                <a:off x="0" y="98985"/>
                <a:ext cx="2590800" cy="4673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779" tIns="17779" rIns="17779" bIns="17779" numCol="1" anchor="ctr">
                <a:spAutoFit/>
              </a:bodyPr>
              <a:lstStyle/>
              <a:p>
                <a:pPr algn="ctr" defTabSz="1244600">
                  <a:lnSpc>
                    <a:spcPct val="90000"/>
                  </a:lnSpc>
                  <a:spcBef>
                    <a:spcPts val="1100"/>
                  </a:spcBef>
                  <a:defRPr sz="2800">
                    <a:solidFill>
                      <a:srgbClr val="FFFFFF"/>
                    </a:solidFill>
                  </a:defRPr>
                </a:pPr>
                <a:r>
                  <a:t>M</a:t>
                </a:r>
                <a:r>
                  <a:rPr>
                    <a:latin typeface="+mj-lt"/>
                    <a:ea typeface="+mj-ea"/>
                    <a:cs typeface="+mj-cs"/>
                    <a:sym typeface="Helvetica"/>
                  </a:rPr>
                  <a:t>ạ</a:t>
                </a:r>
                <a:r>
                  <a:t>ch l</a:t>
                </a:r>
                <a:r>
                  <a:rPr>
                    <a:latin typeface="+mj-lt"/>
                    <a:ea typeface="+mj-ea"/>
                    <a:cs typeface="+mj-cs"/>
                    <a:sym typeface="Helvetica"/>
                  </a:rPr>
                  <a:t>ọ</a:t>
                </a:r>
                <a:r>
                  <a:t>c</a:t>
                </a:r>
              </a:p>
            </p:txBody>
          </p:sp>
        </p:grpSp>
        <p:grpSp>
          <p:nvGrpSpPr>
            <p:cNvPr id="174" name="Group"/>
            <p:cNvGrpSpPr/>
            <p:nvPr/>
          </p:nvGrpSpPr>
          <p:grpSpPr>
            <a:xfrm>
              <a:off x="0" y="944771"/>
              <a:ext cx="1330662" cy="665332"/>
              <a:chOff x="0" y="21676"/>
              <a:chExt cx="1330661" cy="665330"/>
            </a:xfrm>
          </p:grpSpPr>
          <p:sp>
            <p:nvSpPr>
              <p:cNvPr id="172" name="Rectangle"/>
              <p:cNvSpPr/>
              <p:nvPr/>
            </p:nvSpPr>
            <p:spPr>
              <a:xfrm>
                <a:off x="0" y="21676"/>
                <a:ext cx="1330662" cy="665332"/>
              </a:xfrm>
              <a:prstGeom prst="rect">
                <a:avLst/>
              </a:prstGeom>
              <a:solidFill>
                <a:schemeClr val="accent1"/>
              </a:solidFill>
              <a:ln w="12700" cap="flat">
                <a:solidFill>
                  <a:srgbClr val="FFFFFF"/>
                </a:solidFill>
                <a:prstDash val="solid"/>
                <a:round/>
              </a:ln>
              <a:effectLst/>
            </p:spPr>
            <p:txBody>
              <a:bodyPr wrap="square" lIns="45719" tIns="45719" rIns="45719" bIns="45719" numCol="1" anchor="ctr">
                <a:noAutofit/>
              </a:bodyPr>
              <a:lstStyle/>
              <a:p>
                <a:pPr algn="ctr" defTabSz="1066800">
                  <a:lnSpc>
                    <a:spcPct val="90000"/>
                  </a:lnSpc>
                  <a:spcBef>
                    <a:spcPts val="700"/>
                  </a:spcBef>
                  <a:defRPr sz="2400">
                    <a:solidFill>
                      <a:srgbClr val="FFFFFF"/>
                    </a:solidFill>
                  </a:defRPr>
                </a:pPr>
              </a:p>
            </p:txBody>
          </p:sp>
          <p:sp>
            <p:nvSpPr>
              <p:cNvPr id="173" name="Thông thấp"/>
              <p:cNvSpPr/>
              <p:nvPr/>
            </p:nvSpPr>
            <p:spPr>
              <a:xfrm>
                <a:off x="0" y="354342"/>
                <a:ext cx="1330662"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5240" tIns="15240" rIns="15240" bIns="15240" numCol="1" anchor="ctr">
                <a:spAutoFit/>
              </a:bodyPr>
              <a:lstStyle/>
              <a:p>
                <a:pPr algn="ctr" defTabSz="1066800">
                  <a:lnSpc>
                    <a:spcPct val="90000"/>
                  </a:lnSpc>
                  <a:spcBef>
                    <a:spcPts val="1000"/>
                  </a:spcBef>
                  <a:defRPr sz="2400">
                    <a:solidFill>
                      <a:srgbClr val="FFFFFF"/>
                    </a:solidFill>
                  </a:defRPr>
                </a:pPr>
                <a:r>
                  <a:t>Thông th</a:t>
                </a:r>
                <a:r>
                  <a:rPr>
                    <a:latin typeface="+mj-lt"/>
                    <a:ea typeface="+mj-ea"/>
                    <a:cs typeface="+mj-cs"/>
                    <a:sym typeface="Helvetica"/>
                  </a:rPr>
                  <a:t>ấ</a:t>
                </a:r>
                <a:r>
                  <a:t>p</a:t>
                </a:r>
              </a:p>
            </p:txBody>
          </p:sp>
        </p:grpSp>
        <p:grpSp>
          <p:nvGrpSpPr>
            <p:cNvPr id="177" name="Group"/>
            <p:cNvGrpSpPr/>
            <p:nvPr/>
          </p:nvGrpSpPr>
          <p:grpSpPr>
            <a:xfrm>
              <a:off x="1610102" y="944771"/>
              <a:ext cx="1330663" cy="665332"/>
              <a:chOff x="0" y="0"/>
              <a:chExt cx="1330661" cy="665330"/>
            </a:xfrm>
          </p:grpSpPr>
          <p:sp>
            <p:nvSpPr>
              <p:cNvPr id="175" name="Rectangle"/>
              <p:cNvSpPr/>
              <p:nvPr/>
            </p:nvSpPr>
            <p:spPr>
              <a:xfrm>
                <a:off x="0" y="0"/>
                <a:ext cx="1330662" cy="665331"/>
              </a:xfrm>
              <a:prstGeom prst="rect">
                <a:avLst/>
              </a:prstGeom>
              <a:solidFill>
                <a:schemeClr val="accent1"/>
              </a:solidFill>
              <a:ln w="12700" cap="flat">
                <a:solidFill>
                  <a:srgbClr val="FFFFFF"/>
                </a:solidFill>
                <a:prstDash val="solid"/>
                <a:round/>
              </a:ln>
              <a:effectLst/>
            </p:spPr>
            <p:txBody>
              <a:bodyPr wrap="square" lIns="45719" tIns="45719" rIns="45719" bIns="45719" numCol="1" anchor="ctr">
                <a:noAutofit/>
              </a:bodyPr>
              <a:lstStyle/>
              <a:p>
                <a:pPr algn="ctr" defTabSz="1066800">
                  <a:lnSpc>
                    <a:spcPct val="90000"/>
                  </a:lnSpc>
                  <a:spcBef>
                    <a:spcPts val="700"/>
                  </a:spcBef>
                  <a:defRPr sz="2400">
                    <a:solidFill>
                      <a:srgbClr val="FFFFFF"/>
                    </a:solidFill>
                  </a:defRPr>
                </a:pPr>
              </a:p>
            </p:txBody>
          </p:sp>
          <p:sp>
            <p:nvSpPr>
              <p:cNvPr id="176" name="Thông cao"/>
              <p:cNvSpPr/>
              <p:nvPr/>
            </p:nvSpPr>
            <p:spPr>
              <a:xfrm>
                <a:off x="0" y="332665"/>
                <a:ext cx="1330662"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5240" tIns="15240" rIns="15240" bIns="15240" numCol="1" anchor="ctr">
                <a:spAutoFit/>
              </a:bodyPr>
              <a:lstStyle>
                <a:lvl1pPr algn="ctr" defTabSz="1066800">
                  <a:lnSpc>
                    <a:spcPct val="90000"/>
                  </a:lnSpc>
                  <a:spcBef>
                    <a:spcPts val="1000"/>
                  </a:spcBef>
                  <a:defRPr sz="2400">
                    <a:solidFill>
                      <a:srgbClr val="FFFFFF"/>
                    </a:solidFill>
                  </a:defRPr>
                </a:lvl1pPr>
              </a:lstStyle>
              <a:p>
                <a:pPr/>
                <a:r>
                  <a:t>Thông cao</a:t>
                </a:r>
              </a:p>
            </p:txBody>
          </p:sp>
        </p:grpSp>
        <p:grpSp>
          <p:nvGrpSpPr>
            <p:cNvPr id="180" name="Group"/>
            <p:cNvGrpSpPr/>
            <p:nvPr/>
          </p:nvGrpSpPr>
          <p:grpSpPr>
            <a:xfrm>
              <a:off x="3220204" y="944771"/>
              <a:ext cx="1330663" cy="665332"/>
              <a:chOff x="0" y="0"/>
              <a:chExt cx="1330661" cy="665330"/>
            </a:xfrm>
          </p:grpSpPr>
          <p:sp>
            <p:nvSpPr>
              <p:cNvPr id="178" name="Rectangle"/>
              <p:cNvSpPr/>
              <p:nvPr/>
            </p:nvSpPr>
            <p:spPr>
              <a:xfrm>
                <a:off x="0" y="0"/>
                <a:ext cx="1330662" cy="665331"/>
              </a:xfrm>
              <a:prstGeom prst="rect">
                <a:avLst/>
              </a:prstGeom>
              <a:solidFill>
                <a:schemeClr val="accent1"/>
              </a:solidFill>
              <a:ln w="12700" cap="flat">
                <a:solidFill>
                  <a:srgbClr val="FFFFFF"/>
                </a:solidFill>
                <a:prstDash val="solid"/>
                <a:round/>
              </a:ln>
              <a:effectLst/>
            </p:spPr>
            <p:txBody>
              <a:bodyPr wrap="square" lIns="45719" tIns="45719" rIns="45719" bIns="45719" numCol="1" anchor="ctr">
                <a:noAutofit/>
              </a:bodyPr>
              <a:lstStyle/>
              <a:p>
                <a:pPr algn="ctr" defTabSz="1066800">
                  <a:lnSpc>
                    <a:spcPct val="90000"/>
                  </a:lnSpc>
                  <a:spcBef>
                    <a:spcPts val="700"/>
                  </a:spcBef>
                  <a:defRPr sz="2400">
                    <a:solidFill>
                      <a:srgbClr val="FFFFFF"/>
                    </a:solidFill>
                  </a:defRPr>
                </a:pPr>
              </a:p>
            </p:txBody>
          </p:sp>
          <p:sp>
            <p:nvSpPr>
              <p:cNvPr id="179" name="Thông dải"/>
              <p:cNvSpPr/>
              <p:nvPr/>
            </p:nvSpPr>
            <p:spPr>
              <a:xfrm>
                <a:off x="0" y="332665"/>
                <a:ext cx="1330662"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5240" tIns="15240" rIns="15240" bIns="15240" numCol="1" anchor="ctr">
                <a:spAutoFit/>
              </a:bodyPr>
              <a:lstStyle/>
              <a:p>
                <a:pPr algn="ctr" defTabSz="1066800">
                  <a:lnSpc>
                    <a:spcPct val="90000"/>
                  </a:lnSpc>
                  <a:spcBef>
                    <a:spcPts val="1000"/>
                  </a:spcBef>
                  <a:defRPr sz="2400">
                    <a:solidFill>
                      <a:srgbClr val="FFFFFF"/>
                    </a:solidFill>
                  </a:defRPr>
                </a:pPr>
                <a:r>
                  <a:t>Thông d</a:t>
                </a:r>
                <a:r>
                  <a:rPr>
                    <a:latin typeface="+mj-lt"/>
                    <a:ea typeface="+mj-ea"/>
                    <a:cs typeface="+mj-cs"/>
                    <a:sym typeface="Helvetica"/>
                  </a:rPr>
                  <a:t>ả</a:t>
                </a:r>
                <a:r>
                  <a:t>i</a:t>
                </a:r>
              </a:p>
            </p:txBody>
          </p:sp>
        </p:grpSp>
        <p:grpSp>
          <p:nvGrpSpPr>
            <p:cNvPr id="183" name="Group"/>
            <p:cNvGrpSpPr/>
            <p:nvPr/>
          </p:nvGrpSpPr>
          <p:grpSpPr>
            <a:xfrm>
              <a:off x="4830305" y="944771"/>
              <a:ext cx="1330663" cy="665332"/>
              <a:chOff x="0" y="0"/>
              <a:chExt cx="1330661" cy="665330"/>
            </a:xfrm>
          </p:grpSpPr>
          <p:sp>
            <p:nvSpPr>
              <p:cNvPr id="181" name="Rectangle"/>
              <p:cNvSpPr/>
              <p:nvPr/>
            </p:nvSpPr>
            <p:spPr>
              <a:xfrm>
                <a:off x="0" y="0"/>
                <a:ext cx="1330662" cy="665331"/>
              </a:xfrm>
              <a:prstGeom prst="rect">
                <a:avLst/>
              </a:prstGeom>
              <a:solidFill>
                <a:schemeClr val="accent1"/>
              </a:solidFill>
              <a:ln w="12700" cap="flat">
                <a:solidFill>
                  <a:srgbClr val="FFFFFF"/>
                </a:solidFill>
                <a:prstDash val="solid"/>
                <a:round/>
              </a:ln>
              <a:effectLst/>
            </p:spPr>
            <p:txBody>
              <a:bodyPr wrap="square" lIns="45719" tIns="45719" rIns="45719" bIns="45719" numCol="1" anchor="ctr">
                <a:noAutofit/>
              </a:bodyPr>
              <a:lstStyle/>
              <a:p>
                <a:pPr algn="ctr" defTabSz="1066800">
                  <a:lnSpc>
                    <a:spcPct val="90000"/>
                  </a:lnSpc>
                  <a:spcBef>
                    <a:spcPts val="700"/>
                  </a:spcBef>
                  <a:defRPr sz="2400">
                    <a:solidFill>
                      <a:srgbClr val="FFFFFF"/>
                    </a:solidFill>
                  </a:defRPr>
                </a:pPr>
              </a:p>
            </p:txBody>
          </p:sp>
          <p:sp>
            <p:nvSpPr>
              <p:cNvPr id="182" name="Chắn dải"/>
              <p:cNvSpPr txBox="1"/>
              <p:nvPr/>
            </p:nvSpPr>
            <p:spPr>
              <a:xfrm>
                <a:off x="0" y="133275"/>
                <a:ext cx="1330662" cy="3987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5240" tIns="15240" rIns="15240" bIns="15240" numCol="1" anchor="ctr">
                <a:spAutoFit/>
              </a:bodyPr>
              <a:lstStyle/>
              <a:p>
                <a:pPr algn="ctr" defTabSz="1066800">
                  <a:lnSpc>
                    <a:spcPct val="90000"/>
                  </a:lnSpc>
                  <a:spcBef>
                    <a:spcPts val="1000"/>
                  </a:spcBef>
                  <a:defRPr sz="2400">
                    <a:solidFill>
                      <a:srgbClr val="FFFFFF"/>
                    </a:solidFill>
                  </a:defRPr>
                </a:pPr>
                <a:r>
                  <a:t>Ch</a:t>
                </a:r>
                <a:r>
                  <a:rPr>
                    <a:latin typeface="+mj-lt"/>
                    <a:ea typeface="+mj-ea"/>
                    <a:cs typeface="+mj-cs"/>
                    <a:sym typeface="Helvetica"/>
                  </a:rPr>
                  <a:t>ắ</a:t>
                </a:r>
                <a:r>
                  <a:t>n d</a:t>
                </a:r>
                <a:r>
                  <a:rPr>
                    <a:latin typeface="+mj-lt"/>
                    <a:ea typeface="+mj-ea"/>
                    <a:cs typeface="+mj-cs"/>
                    <a:sym typeface="Helvetica"/>
                  </a:rPr>
                  <a:t>ả</a:t>
                </a:r>
                <a:r>
                  <a:t>i</a:t>
                </a:r>
              </a:p>
            </p:txBody>
          </p:sp>
        </p:grpSp>
        <p:grpSp>
          <p:nvGrpSpPr>
            <p:cNvPr id="186" name="Group"/>
            <p:cNvGrpSpPr/>
            <p:nvPr/>
          </p:nvGrpSpPr>
          <p:grpSpPr>
            <a:xfrm>
              <a:off x="6440408" y="944771"/>
              <a:ext cx="1330663" cy="665332"/>
              <a:chOff x="0" y="0"/>
              <a:chExt cx="1330661" cy="665330"/>
            </a:xfrm>
          </p:grpSpPr>
          <p:sp>
            <p:nvSpPr>
              <p:cNvPr id="184" name="Rectangle"/>
              <p:cNvSpPr/>
              <p:nvPr/>
            </p:nvSpPr>
            <p:spPr>
              <a:xfrm>
                <a:off x="0" y="0"/>
                <a:ext cx="1330662" cy="665331"/>
              </a:xfrm>
              <a:prstGeom prst="rect">
                <a:avLst/>
              </a:prstGeom>
              <a:solidFill>
                <a:schemeClr val="accent1"/>
              </a:solidFill>
              <a:ln w="12700" cap="flat">
                <a:solidFill>
                  <a:srgbClr val="FFFFFF"/>
                </a:solidFill>
                <a:prstDash val="solid"/>
                <a:round/>
              </a:ln>
              <a:effectLst/>
            </p:spPr>
            <p:txBody>
              <a:bodyPr wrap="square" lIns="45719" tIns="45719" rIns="45719" bIns="45719" numCol="1" anchor="ctr">
                <a:noAutofit/>
              </a:bodyPr>
              <a:lstStyle/>
              <a:p>
                <a:pPr algn="ctr" defTabSz="1066800">
                  <a:lnSpc>
                    <a:spcPct val="90000"/>
                  </a:lnSpc>
                  <a:spcBef>
                    <a:spcPts val="700"/>
                  </a:spcBef>
                  <a:defRPr sz="2400">
                    <a:solidFill>
                      <a:srgbClr val="FFFFFF"/>
                    </a:solidFill>
                  </a:defRPr>
                </a:pPr>
              </a:p>
            </p:txBody>
          </p:sp>
          <p:sp>
            <p:nvSpPr>
              <p:cNvPr id="185" name="Lọc pha"/>
              <p:cNvSpPr txBox="1"/>
              <p:nvPr/>
            </p:nvSpPr>
            <p:spPr>
              <a:xfrm>
                <a:off x="0" y="133275"/>
                <a:ext cx="1330662" cy="3987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5240" tIns="15240" rIns="15240" bIns="15240" numCol="1" anchor="ctr">
                <a:spAutoFit/>
              </a:bodyPr>
              <a:lstStyle/>
              <a:p>
                <a:pPr algn="ctr" defTabSz="1066800">
                  <a:lnSpc>
                    <a:spcPct val="90000"/>
                  </a:lnSpc>
                  <a:spcBef>
                    <a:spcPts val="1000"/>
                  </a:spcBef>
                  <a:defRPr sz="2400">
                    <a:solidFill>
                      <a:srgbClr val="FFFFFF"/>
                    </a:solidFill>
                  </a:defRPr>
                </a:pPr>
                <a:r>
                  <a:t>L</a:t>
                </a:r>
                <a:r>
                  <a:rPr>
                    <a:latin typeface="+mj-lt"/>
                    <a:ea typeface="+mj-ea"/>
                    <a:cs typeface="+mj-cs"/>
                    <a:sym typeface="Helvetica"/>
                  </a:rPr>
                  <a:t>ọ</a:t>
                </a:r>
                <a:r>
                  <a:t>c pha</a:t>
                </a:r>
              </a:p>
            </p:txBody>
          </p:sp>
        </p:grpSp>
      </p:grpSp>
      <p:grpSp>
        <p:nvGrpSpPr>
          <p:cNvPr id="199" name="Diagram 4"/>
          <p:cNvGrpSpPr/>
          <p:nvPr/>
        </p:nvGrpSpPr>
        <p:grpSpPr>
          <a:xfrm>
            <a:off x="3193734" y="4381499"/>
            <a:ext cx="3061331" cy="1676257"/>
            <a:chOff x="0" y="0"/>
            <a:chExt cx="3061330" cy="1676255"/>
          </a:xfrm>
        </p:grpSpPr>
        <p:sp>
          <p:nvSpPr>
            <p:cNvPr id="188" name="Line"/>
            <p:cNvSpPr/>
            <p:nvPr/>
          </p:nvSpPr>
          <p:spPr>
            <a:xfrm>
              <a:off x="1507574" y="692608"/>
              <a:ext cx="861149" cy="2910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805"/>
                  </a:lnTo>
                  <a:lnTo>
                    <a:pt x="21600" y="10805"/>
                  </a:lnTo>
                  <a:lnTo>
                    <a:pt x="21600" y="21600"/>
                  </a:lnTo>
                </a:path>
              </a:pathLst>
            </a:custGeom>
            <a:noFill/>
            <a:ln w="12700" cap="flat">
              <a:solidFill>
                <a:srgbClr val="A73912"/>
              </a:solidFill>
              <a:prstDash val="solid"/>
              <a:round/>
            </a:ln>
            <a:effectLst/>
          </p:spPr>
          <p:txBody>
            <a:bodyPr wrap="square" lIns="45719" tIns="45719" rIns="45719" bIns="45719" numCol="1" anchor="t">
              <a:noAutofit/>
            </a:bodyPr>
            <a:lstStyle/>
            <a:p>
              <a:pPr/>
            </a:p>
          </p:txBody>
        </p:sp>
        <p:sp>
          <p:nvSpPr>
            <p:cNvPr id="189" name="Line"/>
            <p:cNvSpPr/>
            <p:nvPr/>
          </p:nvSpPr>
          <p:spPr>
            <a:xfrm>
              <a:off x="692609" y="692608"/>
              <a:ext cx="814966" cy="2910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0805"/>
                  </a:lnTo>
                  <a:lnTo>
                    <a:pt x="0" y="10805"/>
                  </a:lnTo>
                  <a:lnTo>
                    <a:pt x="0" y="21600"/>
                  </a:lnTo>
                </a:path>
              </a:pathLst>
            </a:custGeom>
            <a:noFill/>
            <a:ln w="12700" cap="flat">
              <a:solidFill>
                <a:srgbClr val="A73912"/>
              </a:solidFill>
              <a:prstDash val="solid"/>
              <a:round/>
            </a:ln>
            <a:effectLst/>
          </p:spPr>
          <p:txBody>
            <a:bodyPr wrap="square" lIns="45719" tIns="45719" rIns="45719" bIns="45719" numCol="1" anchor="t">
              <a:noAutofit/>
            </a:bodyPr>
            <a:lstStyle/>
            <a:p>
              <a:pPr/>
            </a:p>
          </p:txBody>
        </p:sp>
        <p:grpSp>
          <p:nvGrpSpPr>
            <p:cNvPr id="192" name="Group"/>
            <p:cNvGrpSpPr/>
            <p:nvPr/>
          </p:nvGrpSpPr>
          <p:grpSpPr>
            <a:xfrm>
              <a:off x="159064" y="0"/>
              <a:ext cx="2697020" cy="692609"/>
              <a:chOff x="0" y="0"/>
              <a:chExt cx="2697018" cy="692608"/>
            </a:xfrm>
          </p:grpSpPr>
          <p:sp>
            <p:nvSpPr>
              <p:cNvPr id="190" name="Rectangle"/>
              <p:cNvSpPr/>
              <p:nvPr/>
            </p:nvSpPr>
            <p:spPr>
              <a:xfrm>
                <a:off x="0" y="-1"/>
                <a:ext cx="2697019" cy="692610"/>
              </a:xfrm>
              <a:prstGeom prst="rect">
                <a:avLst/>
              </a:prstGeom>
              <a:solidFill>
                <a:srgbClr val="0066CC"/>
              </a:solidFill>
              <a:ln w="12700" cap="flat">
                <a:solidFill>
                  <a:srgbClr val="FFFFFF"/>
                </a:solidFill>
                <a:prstDash val="solid"/>
                <a:round/>
              </a:ln>
              <a:effectLst/>
            </p:spPr>
            <p:txBody>
              <a:bodyPr wrap="square" lIns="45719" tIns="45719" rIns="45719" bIns="45719" numCol="1" anchor="ctr">
                <a:noAutofit/>
              </a:bodyPr>
              <a:lstStyle/>
              <a:p>
                <a:pPr algn="ctr" defTabSz="1244600">
                  <a:lnSpc>
                    <a:spcPct val="90000"/>
                  </a:lnSpc>
                  <a:spcBef>
                    <a:spcPts val="700"/>
                  </a:spcBef>
                  <a:defRPr sz="2800">
                    <a:solidFill>
                      <a:srgbClr val="FFFFFF"/>
                    </a:solidFill>
                  </a:defRPr>
                </a:pPr>
              </a:p>
            </p:txBody>
          </p:sp>
          <p:sp>
            <p:nvSpPr>
              <p:cNvPr id="191" name="Mạch lọc"/>
              <p:cNvSpPr txBox="1"/>
              <p:nvPr/>
            </p:nvSpPr>
            <p:spPr>
              <a:xfrm>
                <a:off x="0" y="112624"/>
                <a:ext cx="2697019" cy="4673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779" tIns="17779" rIns="17779" bIns="17779" numCol="1" anchor="ctr">
                <a:spAutoFit/>
              </a:bodyPr>
              <a:lstStyle/>
              <a:p>
                <a:pPr algn="ctr" defTabSz="1244600">
                  <a:lnSpc>
                    <a:spcPct val="90000"/>
                  </a:lnSpc>
                  <a:spcBef>
                    <a:spcPts val="1100"/>
                  </a:spcBef>
                  <a:defRPr sz="2800">
                    <a:solidFill>
                      <a:srgbClr val="FFFFFF"/>
                    </a:solidFill>
                  </a:defRPr>
                </a:pPr>
                <a:r>
                  <a:t>M</a:t>
                </a:r>
                <a:r>
                  <a:rPr>
                    <a:latin typeface="+mj-lt"/>
                    <a:ea typeface="+mj-ea"/>
                    <a:cs typeface="+mj-cs"/>
                    <a:sym typeface="Helvetica"/>
                  </a:rPr>
                  <a:t>ạ</a:t>
                </a:r>
                <a:r>
                  <a:t>ch l</a:t>
                </a:r>
                <a:r>
                  <a:rPr>
                    <a:latin typeface="+mj-lt"/>
                    <a:ea typeface="+mj-ea"/>
                    <a:cs typeface="+mj-cs"/>
                    <a:sym typeface="Helvetica"/>
                  </a:rPr>
                  <a:t>ọ</a:t>
                </a:r>
                <a:r>
                  <a:t>c</a:t>
                </a:r>
              </a:p>
            </p:txBody>
          </p:sp>
        </p:grpSp>
        <p:grpSp>
          <p:nvGrpSpPr>
            <p:cNvPr id="195" name="Group"/>
            <p:cNvGrpSpPr/>
            <p:nvPr/>
          </p:nvGrpSpPr>
          <p:grpSpPr>
            <a:xfrm>
              <a:off x="0" y="983647"/>
              <a:ext cx="1385217" cy="692609"/>
              <a:chOff x="0" y="0"/>
              <a:chExt cx="1385216" cy="692608"/>
            </a:xfrm>
          </p:grpSpPr>
          <p:sp>
            <p:nvSpPr>
              <p:cNvPr id="193" name="Rectangle"/>
              <p:cNvSpPr/>
              <p:nvPr/>
            </p:nvSpPr>
            <p:spPr>
              <a:xfrm>
                <a:off x="0" y="-1"/>
                <a:ext cx="1385217" cy="692610"/>
              </a:xfrm>
              <a:prstGeom prst="rect">
                <a:avLst/>
              </a:prstGeom>
              <a:solidFill>
                <a:srgbClr val="0066CC"/>
              </a:solidFill>
              <a:ln w="12700" cap="flat">
                <a:solidFill>
                  <a:srgbClr val="FFFFFF"/>
                </a:solidFill>
                <a:prstDash val="solid"/>
                <a:round/>
              </a:ln>
              <a:effectLst/>
            </p:spPr>
            <p:txBody>
              <a:bodyPr wrap="square" lIns="45719" tIns="45719" rIns="45719" bIns="45719" numCol="1" anchor="ctr">
                <a:noAutofit/>
              </a:bodyPr>
              <a:lstStyle/>
              <a:p>
                <a:pPr algn="ctr" defTabSz="1066800">
                  <a:lnSpc>
                    <a:spcPct val="90000"/>
                  </a:lnSpc>
                  <a:spcBef>
                    <a:spcPts val="700"/>
                  </a:spcBef>
                  <a:defRPr sz="2400">
                    <a:solidFill>
                      <a:srgbClr val="FFFFFF"/>
                    </a:solidFill>
                  </a:defRPr>
                </a:pPr>
              </a:p>
            </p:txBody>
          </p:sp>
          <p:sp>
            <p:nvSpPr>
              <p:cNvPr id="194" name="Thụ động"/>
              <p:cNvSpPr txBox="1"/>
              <p:nvPr/>
            </p:nvSpPr>
            <p:spPr>
              <a:xfrm>
                <a:off x="0" y="146914"/>
                <a:ext cx="1385217" cy="3987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5240" tIns="15240" rIns="15240" bIns="15240" numCol="1" anchor="ctr">
                <a:spAutoFit/>
              </a:bodyPr>
              <a:lstStyle/>
              <a:p>
                <a:pPr algn="ctr" defTabSz="1066800">
                  <a:lnSpc>
                    <a:spcPct val="90000"/>
                  </a:lnSpc>
                  <a:spcBef>
                    <a:spcPts val="1000"/>
                  </a:spcBef>
                  <a:defRPr sz="2400">
                    <a:solidFill>
                      <a:srgbClr val="FFFFFF"/>
                    </a:solidFill>
                  </a:defRPr>
                </a:pPr>
                <a:r>
                  <a:t>Th</a:t>
                </a:r>
                <a:r>
                  <a:rPr>
                    <a:latin typeface="+mj-lt"/>
                    <a:ea typeface="+mj-ea"/>
                    <a:cs typeface="+mj-cs"/>
                    <a:sym typeface="Helvetica"/>
                  </a:rPr>
                  <a:t>ụ</a:t>
                </a:r>
                <a:r>
                  <a:t> đ</a:t>
                </a:r>
                <a:r>
                  <a:rPr>
                    <a:latin typeface="+mj-lt"/>
                    <a:ea typeface="+mj-ea"/>
                    <a:cs typeface="+mj-cs"/>
                    <a:sym typeface="Helvetica"/>
                  </a:rPr>
                  <a:t>ộ</a:t>
                </a:r>
                <a:r>
                  <a:t>ng </a:t>
                </a:r>
              </a:p>
            </p:txBody>
          </p:sp>
        </p:grpSp>
        <p:grpSp>
          <p:nvGrpSpPr>
            <p:cNvPr id="198" name="Group"/>
            <p:cNvGrpSpPr/>
            <p:nvPr/>
          </p:nvGrpSpPr>
          <p:grpSpPr>
            <a:xfrm>
              <a:off x="1676113" y="983647"/>
              <a:ext cx="1385218" cy="692609"/>
              <a:chOff x="0" y="0"/>
              <a:chExt cx="1385216" cy="692608"/>
            </a:xfrm>
          </p:grpSpPr>
          <p:sp>
            <p:nvSpPr>
              <p:cNvPr id="196" name="Rectangle"/>
              <p:cNvSpPr/>
              <p:nvPr/>
            </p:nvSpPr>
            <p:spPr>
              <a:xfrm>
                <a:off x="0" y="-1"/>
                <a:ext cx="1385217" cy="692610"/>
              </a:xfrm>
              <a:prstGeom prst="rect">
                <a:avLst/>
              </a:prstGeom>
              <a:solidFill>
                <a:srgbClr val="0066CC"/>
              </a:solidFill>
              <a:ln w="12700" cap="flat">
                <a:solidFill>
                  <a:srgbClr val="FFFFFF"/>
                </a:solidFill>
                <a:prstDash val="solid"/>
                <a:round/>
              </a:ln>
              <a:effectLst/>
            </p:spPr>
            <p:txBody>
              <a:bodyPr wrap="square" lIns="45719" tIns="45719" rIns="45719" bIns="45719" numCol="1" anchor="ctr">
                <a:noAutofit/>
              </a:bodyPr>
              <a:lstStyle/>
              <a:p>
                <a:pPr algn="ctr" defTabSz="1066800">
                  <a:lnSpc>
                    <a:spcPct val="90000"/>
                  </a:lnSpc>
                  <a:spcBef>
                    <a:spcPts val="700"/>
                  </a:spcBef>
                  <a:defRPr sz="2400">
                    <a:solidFill>
                      <a:srgbClr val="FFFFFF"/>
                    </a:solidFill>
                  </a:defRPr>
                </a:pPr>
              </a:p>
            </p:txBody>
          </p:sp>
          <p:sp>
            <p:nvSpPr>
              <p:cNvPr id="197" name="Tích cực"/>
              <p:cNvSpPr txBox="1"/>
              <p:nvPr/>
            </p:nvSpPr>
            <p:spPr>
              <a:xfrm>
                <a:off x="0" y="146914"/>
                <a:ext cx="1385217" cy="3987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5240" tIns="15240" rIns="15240" bIns="15240" numCol="1" anchor="ctr">
                <a:spAutoFit/>
              </a:bodyPr>
              <a:lstStyle/>
              <a:p>
                <a:pPr algn="ctr" defTabSz="1066800">
                  <a:lnSpc>
                    <a:spcPct val="90000"/>
                  </a:lnSpc>
                  <a:spcBef>
                    <a:spcPts val="1000"/>
                  </a:spcBef>
                  <a:defRPr sz="2400">
                    <a:solidFill>
                      <a:srgbClr val="FFFFFF"/>
                    </a:solidFill>
                  </a:defRPr>
                </a:pPr>
                <a:r>
                  <a:t>Tích c</a:t>
                </a:r>
                <a:r>
                  <a:rPr>
                    <a:latin typeface="+mj-lt"/>
                    <a:ea typeface="+mj-ea"/>
                    <a:cs typeface="+mj-cs"/>
                    <a:sym typeface="Helvetica"/>
                  </a:rPr>
                  <a:t>ự</a:t>
                </a:r>
                <a:r>
                  <a:t>c</a:t>
                </a:r>
              </a:p>
            </p:txBody>
          </p:sp>
        </p:grpSp>
      </p:gr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14" name="Picture 7" descr="Picture 7"/>
          <p:cNvPicPr>
            <a:picLocks noChangeAspect="1"/>
          </p:cNvPicPr>
          <p:nvPr/>
        </p:nvPicPr>
        <p:blipFill>
          <a:blip r:embed="rId2">
            <a:extLst/>
          </a:blip>
          <a:stretch>
            <a:fillRect/>
          </a:stretch>
        </p:blipFill>
        <p:spPr>
          <a:xfrm>
            <a:off x="3630650" y="3429000"/>
            <a:ext cx="5513350" cy="3125679"/>
          </a:xfrm>
          <a:prstGeom prst="rect">
            <a:avLst/>
          </a:prstGeom>
          <a:ln w="12700">
            <a:miter lim="400000"/>
          </a:ln>
        </p:spPr>
      </p:pic>
      <p:pic>
        <p:nvPicPr>
          <p:cNvPr id="1015" name="Picture 6" descr="Picture 6"/>
          <p:cNvPicPr>
            <a:picLocks noChangeAspect="1"/>
          </p:cNvPicPr>
          <p:nvPr/>
        </p:nvPicPr>
        <p:blipFill>
          <a:blip r:embed="rId3">
            <a:extLst/>
          </a:blip>
          <a:stretch>
            <a:fillRect/>
          </a:stretch>
        </p:blipFill>
        <p:spPr>
          <a:xfrm>
            <a:off x="60832" y="319482"/>
            <a:ext cx="5072886" cy="3714075"/>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17" name="Picture 7" descr="Picture 7"/>
          <p:cNvPicPr>
            <a:picLocks noChangeAspect="1"/>
          </p:cNvPicPr>
          <p:nvPr/>
        </p:nvPicPr>
        <p:blipFill>
          <a:blip r:embed="rId2">
            <a:extLst/>
          </a:blip>
          <a:stretch>
            <a:fillRect/>
          </a:stretch>
        </p:blipFill>
        <p:spPr>
          <a:xfrm>
            <a:off x="3630650" y="3429000"/>
            <a:ext cx="5513350" cy="3125679"/>
          </a:xfrm>
          <a:prstGeom prst="rect">
            <a:avLst/>
          </a:prstGeom>
          <a:ln w="12700">
            <a:miter lim="400000"/>
          </a:ln>
        </p:spPr>
      </p:pic>
      <p:pic>
        <p:nvPicPr>
          <p:cNvPr id="1018" name="Picture 6" descr="Picture 6"/>
          <p:cNvPicPr>
            <a:picLocks noChangeAspect="1"/>
          </p:cNvPicPr>
          <p:nvPr/>
        </p:nvPicPr>
        <p:blipFill>
          <a:blip r:embed="rId3">
            <a:extLst/>
          </a:blip>
          <a:stretch>
            <a:fillRect/>
          </a:stretch>
        </p:blipFill>
        <p:spPr>
          <a:xfrm>
            <a:off x="60832" y="319482"/>
            <a:ext cx="5072886" cy="3714075"/>
          </a:xfrm>
          <a:prstGeom prst="rect">
            <a:avLst/>
          </a:prstGeom>
          <a:ln w="12700">
            <a:miter lim="400000"/>
          </a:ln>
        </p:spPr>
      </p:pic>
      <p:pic>
        <p:nvPicPr>
          <p:cNvPr id="1019" name="Object 4" descr="Object 4"/>
          <p:cNvPicPr>
            <a:picLocks noChangeAspect="1"/>
          </p:cNvPicPr>
          <p:nvPr/>
        </p:nvPicPr>
        <p:blipFill>
          <a:blip r:embed="rId4">
            <a:extLst/>
          </a:blip>
          <a:stretch>
            <a:fillRect/>
          </a:stretch>
        </p:blipFill>
        <p:spPr>
          <a:xfrm>
            <a:off x="2232444" y="5934686"/>
            <a:ext cx="1143001" cy="610467"/>
          </a:xfrm>
          <a:prstGeom prst="rect">
            <a:avLst/>
          </a:prstGeom>
          <a:ln w="19050">
            <a:solidFill>
              <a:srgbClr val="FF3300"/>
            </a:solidFill>
            <a:miter/>
          </a:ln>
        </p:spPr>
      </p:pic>
      <p:pic>
        <p:nvPicPr>
          <p:cNvPr id="1020" name="Object 3" descr="Object 3"/>
          <p:cNvPicPr>
            <a:picLocks noChangeAspect="1"/>
          </p:cNvPicPr>
          <p:nvPr/>
        </p:nvPicPr>
        <p:blipFill>
          <a:blip r:embed="rId5">
            <a:extLst/>
          </a:blip>
          <a:stretch>
            <a:fillRect/>
          </a:stretch>
        </p:blipFill>
        <p:spPr>
          <a:xfrm>
            <a:off x="705568" y="4862512"/>
            <a:ext cx="2508251" cy="923926"/>
          </a:xfrm>
          <a:prstGeom prst="rect">
            <a:avLst/>
          </a:prstGeom>
          <a:ln w="19050">
            <a:solidFill>
              <a:srgbClr val="CC3300"/>
            </a:solidFill>
            <a:miter/>
          </a:ln>
        </p:spPr>
      </p:pic>
      <p:pic>
        <p:nvPicPr>
          <p:cNvPr id="1021" name="Object 4" descr="Object 4"/>
          <p:cNvPicPr>
            <a:picLocks noChangeAspect="1"/>
          </p:cNvPicPr>
          <p:nvPr/>
        </p:nvPicPr>
        <p:blipFill>
          <a:blip r:embed="rId6">
            <a:extLst/>
          </a:blip>
          <a:stretch>
            <a:fillRect/>
          </a:stretch>
        </p:blipFill>
        <p:spPr>
          <a:xfrm>
            <a:off x="6840028" y="1895081"/>
            <a:ext cx="1143001" cy="565549"/>
          </a:xfrm>
          <a:prstGeom prst="rect">
            <a:avLst/>
          </a:prstGeom>
          <a:ln w="19050">
            <a:solidFill>
              <a:srgbClr val="FF3300"/>
            </a:solidFill>
            <a:miter/>
          </a:ln>
        </p:spPr>
      </p:pic>
      <p:pic>
        <p:nvPicPr>
          <p:cNvPr id="1022" name="Object 3" descr="Object 3"/>
          <p:cNvPicPr>
            <a:picLocks noChangeAspect="1"/>
          </p:cNvPicPr>
          <p:nvPr/>
        </p:nvPicPr>
        <p:blipFill>
          <a:blip r:embed="rId7">
            <a:extLst/>
          </a:blip>
          <a:stretch>
            <a:fillRect/>
          </a:stretch>
        </p:blipFill>
        <p:spPr>
          <a:xfrm>
            <a:off x="5620828" y="586236"/>
            <a:ext cx="2651126" cy="889001"/>
          </a:xfrm>
          <a:prstGeom prst="rect">
            <a:avLst/>
          </a:prstGeom>
          <a:ln w="19050">
            <a:solidFill>
              <a:srgbClr val="CC3300"/>
            </a:solidFill>
            <a:miter/>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24" name="Picture 6" descr="Picture 6"/>
          <p:cNvPicPr>
            <a:picLocks noChangeAspect="1"/>
          </p:cNvPicPr>
          <p:nvPr/>
        </p:nvPicPr>
        <p:blipFill>
          <a:blip r:embed="rId2">
            <a:extLst/>
          </a:blip>
          <a:stretch>
            <a:fillRect/>
          </a:stretch>
        </p:blipFill>
        <p:spPr>
          <a:xfrm>
            <a:off x="4401268" y="3608966"/>
            <a:ext cx="4556792" cy="3001150"/>
          </a:xfrm>
          <a:prstGeom prst="rect">
            <a:avLst/>
          </a:prstGeom>
          <a:ln w="12700">
            <a:miter lim="400000"/>
          </a:ln>
        </p:spPr>
      </p:pic>
      <p:pic>
        <p:nvPicPr>
          <p:cNvPr id="1025" name="Picture 13" descr="Picture 13"/>
          <p:cNvPicPr>
            <a:picLocks noChangeAspect="1"/>
          </p:cNvPicPr>
          <p:nvPr/>
        </p:nvPicPr>
        <p:blipFill>
          <a:blip r:embed="rId3">
            <a:extLst/>
          </a:blip>
          <a:stretch>
            <a:fillRect/>
          </a:stretch>
        </p:blipFill>
        <p:spPr>
          <a:xfrm>
            <a:off x="223208" y="210987"/>
            <a:ext cx="4745001" cy="3092251"/>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27" name="Image" descr="Image"/>
          <p:cNvPicPr>
            <a:picLocks noChangeAspect="1"/>
          </p:cNvPicPr>
          <p:nvPr/>
        </p:nvPicPr>
        <p:blipFill>
          <a:blip r:embed="rId2">
            <a:extLst/>
          </a:blip>
          <a:srcRect l="0" t="0" r="0" b="0"/>
          <a:stretch>
            <a:fillRect/>
          </a:stretch>
        </p:blipFill>
        <p:spPr>
          <a:xfrm>
            <a:off x="-1" y="4207526"/>
            <a:ext cx="4007395" cy="2558812"/>
          </a:xfrm>
          <a:prstGeom prst="rect">
            <a:avLst/>
          </a:prstGeom>
          <a:ln w="12700">
            <a:miter lim="400000"/>
          </a:ln>
        </p:spPr>
      </p:pic>
      <p:pic>
        <p:nvPicPr>
          <p:cNvPr id="1028" name="Image" descr="Image"/>
          <p:cNvPicPr>
            <a:picLocks noChangeAspect="1"/>
          </p:cNvPicPr>
          <p:nvPr/>
        </p:nvPicPr>
        <p:blipFill>
          <a:blip r:embed="rId3">
            <a:extLst/>
          </a:blip>
          <a:stretch>
            <a:fillRect/>
          </a:stretch>
        </p:blipFill>
        <p:spPr>
          <a:xfrm>
            <a:off x="176215" y="0"/>
            <a:ext cx="8791570" cy="3619243"/>
          </a:xfrm>
          <a:prstGeom prst="rect">
            <a:avLst/>
          </a:prstGeom>
          <a:ln w="12700">
            <a:miter lim="400000"/>
          </a:ln>
        </p:spPr>
      </p:pic>
      <p:pic>
        <p:nvPicPr>
          <p:cNvPr id="1029" name="Object 8" descr="Object 8"/>
          <p:cNvPicPr>
            <a:picLocks noChangeAspect="1"/>
          </p:cNvPicPr>
          <p:nvPr/>
        </p:nvPicPr>
        <p:blipFill>
          <a:blip r:embed="rId4">
            <a:extLst/>
          </a:blip>
          <a:stretch>
            <a:fillRect/>
          </a:stretch>
        </p:blipFill>
        <p:spPr>
          <a:xfrm>
            <a:off x="2990244" y="2416152"/>
            <a:ext cx="1007478" cy="581076"/>
          </a:xfrm>
          <a:prstGeom prst="rect">
            <a:avLst/>
          </a:prstGeom>
          <a:ln w="19050">
            <a:solidFill>
              <a:srgbClr val="FF3300"/>
            </a:solidFill>
            <a:miter/>
          </a:ln>
        </p:spPr>
      </p:pic>
      <p:sp>
        <p:nvSpPr>
          <p:cNvPr id="1030" name="Equation"/>
          <p:cNvSpPr txBox="1"/>
          <p:nvPr/>
        </p:nvSpPr>
        <p:spPr>
          <a:xfrm>
            <a:off x="3280721" y="6178911"/>
            <a:ext cx="1734633" cy="574727"/>
          </a:xfrm>
          <a:prstGeom prst="rect">
            <a:avLst/>
          </a:prstGeom>
          <a:ln w="25400">
            <a:solidFill>
              <a:schemeClr val="accent1"/>
            </a:solidFill>
            <a:miter lim="400000"/>
          </a:ln>
        </p:spPr>
        <p:txBody>
          <a:bodyPr wrap="none" lIns="0" tIns="0" rIns="0" bIns="0">
            <a:spAutoFit/>
          </a:bodyPr>
          <a:lstStyle/>
          <a:p>
            <a:pPr latinLnBrk="1"/>
            <a14:m>
              <m:oMathPara>
                <m:oMathParaPr>
                  <m:jc m:val="centerGroup"/>
                </m:oMathParaPr>
                <m:oMath>
                  <m:sSub>
                    <m:e>
                      <m:r>
                        <a:rPr xmlns:a="http://schemas.openxmlformats.org/drawingml/2006/main" sz="1700" i="1">
                          <a:solidFill>
                            <a:srgbClr val="000000"/>
                          </a:solidFill>
                          <a:latin typeface="Cambria Math" panose="02040503050406030204" pitchFamily="18" charset="0"/>
                        </a:rPr>
                        <m:t>f</m:t>
                      </m:r>
                    </m:e>
                    <m:sub>
                      <m:r>
                        <a:rPr xmlns:a="http://schemas.openxmlformats.org/drawingml/2006/main" sz="1700" i="1">
                          <a:solidFill>
                            <a:srgbClr val="000000"/>
                          </a:solidFill>
                          <a:latin typeface="Cambria Math" panose="02040503050406030204" pitchFamily="18" charset="0"/>
                        </a:rPr>
                        <m:t>c</m:t>
                      </m:r>
                    </m:sub>
                  </m:sSub>
                  <m:r>
                    <a:rPr xmlns:a="http://schemas.openxmlformats.org/drawingml/2006/main" sz="1700" i="1">
                      <a:solidFill>
                        <a:srgbClr val="000000"/>
                      </a:solidFill>
                      <a:latin typeface="Cambria Math" panose="02040503050406030204" pitchFamily="18" charset="0"/>
                    </a:rPr>
                    <m:t>=</m:t>
                  </m:r>
                  <m:f>
                    <m:fPr>
                      <m:ctrlPr>
                        <a:rPr xmlns:a="http://schemas.openxmlformats.org/drawingml/2006/main" sz="1700" i="1">
                          <a:solidFill>
                            <a:srgbClr val="000000"/>
                          </a:solidFill>
                          <a:latin typeface="Cambria Math" panose="02040503050406030204" pitchFamily="18" charset="0"/>
                        </a:rPr>
                      </m:ctrlPr>
                      <m:type m:val="bar"/>
                    </m:fPr>
                    <m:num>
                      <m:r>
                        <a:rPr xmlns:a="http://schemas.openxmlformats.org/drawingml/2006/main" sz="1700" i="1">
                          <a:solidFill>
                            <a:srgbClr val="000000"/>
                          </a:solidFill>
                          <a:latin typeface="Cambria Math" panose="02040503050406030204" pitchFamily="18" charset="0"/>
                        </a:rPr>
                        <m:t>1</m:t>
                      </m:r>
                    </m:num>
                    <m:den>
                      <m:r>
                        <a:rPr xmlns:a="http://schemas.openxmlformats.org/drawingml/2006/main" sz="1700" i="1">
                          <a:solidFill>
                            <a:srgbClr val="000000"/>
                          </a:solidFill>
                          <a:latin typeface="Cambria Math" panose="02040503050406030204" pitchFamily="18" charset="0"/>
                        </a:rPr>
                        <m:t>2</m:t>
                      </m:r>
                      <m:r>
                        <a:rPr xmlns:a="http://schemas.openxmlformats.org/drawingml/2006/main" sz="1700" i="1">
                          <a:solidFill>
                            <a:srgbClr val="000000"/>
                          </a:solidFill>
                          <a:latin typeface="Cambria Math" panose="02040503050406030204" pitchFamily="18" charset="0"/>
                        </a:rPr>
                        <m:t>π</m:t>
                      </m:r>
                      <m:rad>
                        <m:radPr>
                          <m:ctrlPr>
                            <a:rPr xmlns:a="http://schemas.openxmlformats.org/drawingml/2006/main" sz="1700" i="1">
                              <a:solidFill>
                                <a:srgbClr val="000000"/>
                              </a:solidFill>
                              <a:latin typeface="Cambria Math" panose="02040503050406030204" pitchFamily="18" charset="0"/>
                            </a:rPr>
                          </m:ctrlPr>
                          <m:degHide m:val="on"/>
                        </m:radPr>
                        <m:deg/>
                        <m:e>
                          <m:sSub>
                            <m:e>
                              <m:r>
                                <a:rPr xmlns:a="http://schemas.openxmlformats.org/drawingml/2006/main" sz="1700" i="1">
                                  <a:solidFill>
                                    <a:srgbClr val="000000"/>
                                  </a:solidFill>
                                  <a:latin typeface="Cambria Math" panose="02040503050406030204" pitchFamily="18" charset="0"/>
                                </a:rPr>
                                <m:t>R</m:t>
                              </m:r>
                            </m:e>
                            <m:sub>
                              <m:r>
                                <a:rPr xmlns:a="http://schemas.openxmlformats.org/drawingml/2006/main" sz="1700" i="1">
                                  <a:solidFill>
                                    <a:srgbClr val="000000"/>
                                  </a:solidFill>
                                  <a:latin typeface="Cambria Math" panose="02040503050406030204" pitchFamily="18" charset="0"/>
                                </a:rPr>
                                <m:t>1</m:t>
                              </m:r>
                            </m:sub>
                          </m:sSub>
                          <m:sSub>
                            <m:e>
                              <m:r>
                                <a:rPr xmlns:a="http://schemas.openxmlformats.org/drawingml/2006/main" sz="1700" i="1">
                                  <a:solidFill>
                                    <a:srgbClr val="000000"/>
                                  </a:solidFill>
                                  <a:latin typeface="Cambria Math" panose="02040503050406030204" pitchFamily="18" charset="0"/>
                                </a:rPr>
                                <m:t>R</m:t>
                              </m:r>
                            </m:e>
                            <m:sub>
                              <m:r>
                                <a:rPr xmlns:a="http://schemas.openxmlformats.org/drawingml/2006/main" sz="1700" i="1">
                                  <a:solidFill>
                                    <a:srgbClr val="000000"/>
                                  </a:solidFill>
                                  <a:latin typeface="Cambria Math" panose="02040503050406030204" pitchFamily="18" charset="0"/>
                                </a:rPr>
                                <m:t>2</m:t>
                              </m:r>
                            </m:sub>
                          </m:sSub>
                          <m:sSub>
                            <m:e>
                              <m:r>
                                <a:rPr xmlns:a="http://schemas.openxmlformats.org/drawingml/2006/main" sz="1700" i="1">
                                  <a:solidFill>
                                    <a:srgbClr val="000000"/>
                                  </a:solidFill>
                                  <a:latin typeface="Cambria Math" panose="02040503050406030204" pitchFamily="18" charset="0"/>
                                </a:rPr>
                                <m:t>C</m:t>
                              </m:r>
                            </m:e>
                            <m:sub>
                              <m:r>
                                <a:rPr xmlns:a="http://schemas.openxmlformats.org/drawingml/2006/main" sz="1700" i="1">
                                  <a:solidFill>
                                    <a:srgbClr val="000000"/>
                                  </a:solidFill>
                                  <a:latin typeface="Cambria Math" panose="02040503050406030204" pitchFamily="18" charset="0"/>
                                </a:rPr>
                                <m:t>1</m:t>
                              </m:r>
                            </m:sub>
                          </m:sSub>
                          <m:sSub>
                            <m:e>
                              <m:r>
                                <a:rPr xmlns:a="http://schemas.openxmlformats.org/drawingml/2006/main" sz="1700" i="1">
                                  <a:solidFill>
                                    <a:srgbClr val="000000"/>
                                  </a:solidFill>
                                  <a:latin typeface="Cambria Math" panose="02040503050406030204" pitchFamily="18" charset="0"/>
                                </a:rPr>
                                <m:t>C</m:t>
                              </m:r>
                            </m:e>
                            <m:sub>
                              <m:r>
                                <a:rPr xmlns:a="http://schemas.openxmlformats.org/drawingml/2006/main" sz="1700" i="1">
                                  <a:solidFill>
                                    <a:srgbClr val="000000"/>
                                  </a:solidFill>
                                  <a:latin typeface="Cambria Math" panose="02040503050406030204" pitchFamily="18" charset="0"/>
                                </a:rPr>
                                <m:t>2</m:t>
                              </m:r>
                            </m:sub>
                          </m:sSub>
                        </m:e>
                      </m:rad>
                    </m:den>
                  </m:f>
                </m:oMath>
              </m:oMathPara>
            </a14:m>
            <a:endParaRPr sz="1700"/>
          </a:p>
        </p:txBody>
      </p:sp>
      <p:pic>
        <p:nvPicPr>
          <p:cNvPr id="1031" name="Image" descr="Image"/>
          <p:cNvPicPr>
            <a:picLocks noChangeAspect="1"/>
          </p:cNvPicPr>
          <p:nvPr/>
        </p:nvPicPr>
        <p:blipFill>
          <a:blip r:embed="rId5">
            <a:extLst/>
          </a:blip>
          <a:stretch>
            <a:fillRect/>
          </a:stretch>
        </p:blipFill>
        <p:spPr>
          <a:xfrm>
            <a:off x="4148037" y="4032900"/>
            <a:ext cx="4995963" cy="2042330"/>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3" name="Content Placeholder 3"/>
          <p:cNvSpPr txBox="1"/>
          <p:nvPr>
            <p:ph type="body" sz="quarter" idx="1"/>
          </p:nvPr>
        </p:nvSpPr>
        <p:spPr>
          <a:xfrm>
            <a:off x="5181600" y="2286000"/>
            <a:ext cx="3962400" cy="457200"/>
          </a:xfrm>
          <a:prstGeom prst="rect">
            <a:avLst/>
          </a:prstGeom>
        </p:spPr>
        <p:txBody>
          <a:bodyPr/>
          <a:lstStyle>
            <a:lvl1pPr>
              <a:defRPr sz="2000"/>
            </a:lvl1pPr>
          </a:lstStyle>
          <a:p>
            <a:pPr/>
            <a:r>
              <a:t>Đặc tuyến biên độ - tần số</a:t>
            </a:r>
          </a:p>
        </p:txBody>
      </p:sp>
      <p:sp>
        <p:nvSpPr>
          <p:cNvPr id="1034" name="Content Placeholder 2"/>
          <p:cNvSpPr txBox="1"/>
          <p:nvPr/>
        </p:nvSpPr>
        <p:spPr>
          <a:xfrm>
            <a:off x="347962" y="1143000"/>
            <a:ext cx="4724401" cy="54102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74320" indent="-274320" algn="just">
              <a:spcBef>
                <a:spcPts val="500"/>
              </a:spcBef>
              <a:buClr>
                <a:schemeClr val="accent1"/>
              </a:buClr>
              <a:buSzPct val="85000"/>
              <a:buChar char="●"/>
              <a:defRPr sz="2200"/>
            </a:pPr>
            <a:r>
              <a:t>Mạch lọc thông dải là mạch mà tín hiệu đầu ra chỉ có một dải tần giới hạn nào đó trong toàn bộ dải tần của tín hiệu đầu vào.</a:t>
            </a:r>
            <a:endParaRPr sz="2600"/>
          </a:p>
          <a:p>
            <a:pPr marL="274320" indent="-274320">
              <a:spcBef>
                <a:spcPts val="500"/>
              </a:spcBef>
              <a:buClr>
                <a:schemeClr val="accent1"/>
              </a:buClr>
              <a:buSzPct val="85000"/>
              <a:buChar char="●"/>
              <a:defRPr i="1" sz="2200"/>
            </a:pPr>
            <a:r>
              <a:t>Băng thông</a:t>
            </a:r>
            <a:r>
              <a:rPr i="0"/>
              <a:t>: B = </a:t>
            </a:r>
            <a:r>
              <a:rPr i="0">
                <a:latin typeface="Symbol"/>
                <a:ea typeface="Symbol"/>
                <a:cs typeface="Symbol"/>
                <a:sym typeface="Symbol"/>
              </a:rPr>
              <a:t>w</a:t>
            </a:r>
            <a:r>
              <a:rPr baseline="-25000" i="0"/>
              <a:t>H</a:t>
            </a:r>
            <a:r>
              <a:rPr i="0"/>
              <a:t> - </a:t>
            </a:r>
            <a:r>
              <a:rPr i="0">
                <a:latin typeface="Symbol"/>
                <a:ea typeface="Symbol"/>
                <a:cs typeface="Symbol"/>
                <a:sym typeface="Symbol"/>
              </a:rPr>
              <a:t>w</a:t>
            </a:r>
            <a:r>
              <a:rPr baseline="-25000" i="0"/>
              <a:t>L</a:t>
            </a:r>
          </a:p>
          <a:p>
            <a:pPr lvl="1" marL="548640" indent="-228600">
              <a:spcBef>
                <a:spcPts val="300"/>
              </a:spcBef>
              <a:buClr>
                <a:schemeClr val="accent2"/>
              </a:buClr>
              <a:buSzPct val="85000"/>
              <a:buChar char="●"/>
              <a:defRPr sz="2200"/>
            </a:pPr>
            <a:r>
              <a:t> Khi B &lt; 0.1</a:t>
            </a:r>
            <a:r>
              <a:rPr>
                <a:latin typeface="Symbol"/>
                <a:ea typeface="Symbol"/>
                <a:cs typeface="Symbol"/>
                <a:sym typeface="Symbol"/>
              </a:rPr>
              <a:t>w</a:t>
            </a:r>
            <a:r>
              <a:rPr baseline="-25000"/>
              <a:t>r </a:t>
            </a:r>
            <a:r>
              <a:t> mạch được gọi là mạch lọc dải thông băng tần hẹp hay mạch lọc chọn lọc (mạch lọc cộng hưởng)</a:t>
            </a:r>
            <a:endParaRPr sz="2400"/>
          </a:p>
          <a:p>
            <a:pPr lvl="1" marL="548640" indent="-228600">
              <a:spcBef>
                <a:spcPts val="300"/>
              </a:spcBef>
              <a:buClr>
                <a:schemeClr val="accent2"/>
              </a:buClr>
              <a:buSzPct val="85000"/>
              <a:buChar char="●"/>
              <a:defRPr sz="2200"/>
            </a:pPr>
            <a:r>
              <a:t> Khi B &gt; 0.1</a:t>
            </a:r>
            <a:r>
              <a:rPr>
                <a:latin typeface="Symbol"/>
                <a:ea typeface="Symbol"/>
                <a:cs typeface="Symbol"/>
                <a:sym typeface="Symbol"/>
              </a:rPr>
              <a:t>w</a:t>
            </a:r>
            <a:r>
              <a:rPr baseline="-25000"/>
              <a:t>r</a:t>
            </a:r>
            <a:r>
              <a:t> → mạch lọc thông dải băng tần rộng</a:t>
            </a:r>
          </a:p>
          <a:p>
            <a:pPr marL="274320" indent="-274320">
              <a:spcBef>
                <a:spcPts val="500"/>
              </a:spcBef>
              <a:buClr>
                <a:schemeClr val="accent1"/>
              </a:buClr>
              <a:buSzPct val="85000"/>
              <a:buChar char="●"/>
              <a:defRPr sz="2200"/>
            </a:pPr>
            <a:r>
              <a:t>Hệ số phẩm chất của mạch (quality factor)</a:t>
            </a:r>
          </a:p>
        </p:txBody>
      </p:sp>
      <p:pic>
        <p:nvPicPr>
          <p:cNvPr id="1035" name="Object 3" descr="Object 3"/>
          <p:cNvPicPr>
            <a:picLocks noChangeAspect="1"/>
          </p:cNvPicPr>
          <p:nvPr/>
        </p:nvPicPr>
        <p:blipFill>
          <a:blip r:embed="rId2">
            <a:extLst/>
          </a:blip>
          <a:stretch>
            <a:fillRect/>
          </a:stretch>
        </p:blipFill>
        <p:spPr>
          <a:xfrm>
            <a:off x="2291062" y="5873151"/>
            <a:ext cx="838201" cy="680050"/>
          </a:xfrm>
          <a:prstGeom prst="rect">
            <a:avLst/>
          </a:prstGeom>
          <a:ln w="19050">
            <a:solidFill>
              <a:srgbClr val="FF3300"/>
            </a:solidFill>
            <a:miter/>
          </a:ln>
        </p:spPr>
      </p:pic>
      <p:sp>
        <p:nvSpPr>
          <p:cNvPr id="1036" name="Title 1"/>
          <p:cNvSpPr txBox="1"/>
          <p:nvPr/>
        </p:nvSpPr>
        <p:spPr>
          <a:xfrm>
            <a:off x="304800" y="304799"/>
            <a:ext cx="8534400" cy="808040"/>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lgn="ctr">
              <a:defRPr sz="4000">
                <a:solidFill>
                  <a:srgbClr val="0066CC"/>
                </a:solidFill>
              </a:defRPr>
            </a:lvl1pPr>
          </a:lstStyle>
          <a:p>
            <a:pPr/>
            <a:r>
              <a:t>Mạch lọc tích cực thông dải</a:t>
            </a:r>
          </a:p>
        </p:txBody>
      </p:sp>
      <p:grpSp>
        <p:nvGrpSpPr>
          <p:cNvPr id="1046" name="Group 25"/>
          <p:cNvGrpSpPr/>
          <p:nvPr/>
        </p:nvGrpSpPr>
        <p:grpSpPr>
          <a:xfrm>
            <a:off x="4876800" y="2971799"/>
            <a:ext cx="3817290" cy="2991363"/>
            <a:chOff x="0" y="0"/>
            <a:chExt cx="3817289" cy="2991362"/>
          </a:xfrm>
        </p:grpSpPr>
        <p:grpSp>
          <p:nvGrpSpPr>
            <p:cNvPr id="1044" name="Group 24"/>
            <p:cNvGrpSpPr/>
            <p:nvPr/>
          </p:nvGrpSpPr>
          <p:grpSpPr>
            <a:xfrm>
              <a:off x="0" y="152400"/>
              <a:ext cx="3817290" cy="2838962"/>
              <a:chOff x="0" y="0"/>
              <a:chExt cx="3817289" cy="2838961"/>
            </a:xfrm>
          </p:grpSpPr>
          <p:grpSp>
            <p:nvGrpSpPr>
              <p:cNvPr id="1040" name="Group 19"/>
              <p:cNvGrpSpPr/>
              <p:nvPr/>
            </p:nvGrpSpPr>
            <p:grpSpPr>
              <a:xfrm>
                <a:off x="0" y="0"/>
                <a:ext cx="3771901" cy="2838962"/>
                <a:chOff x="0" y="0"/>
                <a:chExt cx="3771900" cy="2838961"/>
              </a:xfrm>
            </p:grpSpPr>
            <p:pic>
              <p:nvPicPr>
                <p:cNvPr id="1037" name="Picture 2" descr="Picture 2"/>
                <p:cNvPicPr>
                  <a:picLocks noChangeAspect="1"/>
                </p:cNvPicPr>
                <p:nvPr/>
              </p:nvPicPr>
              <p:blipFill>
                <a:blip r:embed="rId3">
                  <a:extLst/>
                </a:blip>
                <a:stretch>
                  <a:fillRect/>
                </a:stretch>
              </p:blipFill>
              <p:spPr>
                <a:xfrm>
                  <a:off x="0" y="0"/>
                  <a:ext cx="3771900" cy="2838962"/>
                </a:xfrm>
                <a:prstGeom prst="rect">
                  <a:avLst/>
                </a:prstGeom>
                <a:ln w="12700" cap="flat">
                  <a:noFill/>
                  <a:miter lim="400000"/>
                </a:ln>
                <a:effectLst/>
              </p:spPr>
            </p:pic>
            <p:pic>
              <p:nvPicPr>
                <p:cNvPr id="1038" name="Object 4" descr="Object 4"/>
                <p:cNvPicPr>
                  <a:picLocks noChangeAspect="1"/>
                </p:cNvPicPr>
                <p:nvPr/>
              </p:nvPicPr>
              <p:blipFill>
                <a:blip r:embed="rId4">
                  <a:extLst/>
                </a:blip>
                <a:stretch>
                  <a:fillRect/>
                </a:stretch>
              </p:blipFill>
              <p:spPr>
                <a:xfrm>
                  <a:off x="2297113" y="2473325"/>
                  <a:ext cx="423863" cy="280989"/>
                </a:xfrm>
                <a:prstGeom prst="rect">
                  <a:avLst/>
                </a:prstGeom>
                <a:ln w="12700" cap="flat">
                  <a:noFill/>
                  <a:miter lim="400000"/>
                </a:ln>
                <a:effectLst/>
              </p:spPr>
            </p:pic>
            <p:pic>
              <p:nvPicPr>
                <p:cNvPr id="1039" name="Object 5" descr="Object 5"/>
                <p:cNvPicPr>
                  <a:picLocks noChangeAspect="1"/>
                </p:cNvPicPr>
                <p:nvPr/>
              </p:nvPicPr>
              <p:blipFill>
                <a:blip r:embed="rId5">
                  <a:extLst/>
                </a:blip>
                <a:stretch>
                  <a:fillRect/>
                </a:stretch>
              </p:blipFill>
              <p:spPr>
                <a:xfrm>
                  <a:off x="1604869" y="2457075"/>
                  <a:ext cx="358776" cy="280989"/>
                </a:xfrm>
                <a:prstGeom prst="rect">
                  <a:avLst/>
                </a:prstGeom>
                <a:ln w="12700" cap="flat">
                  <a:noFill/>
                  <a:miter lim="400000"/>
                </a:ln>
                <a:effectLst/>
              </p:spPr>
            </p:pic>
          </p:grpSp>
          <p:grpSp>
            <p:nvGrpSpPr>
              <p:cNvPr id="1043" name="Group 23"/>
              <p:cNvGrpSpPr/>
              <p:nvPr/>
            </p:nvGrpSpPr>
            <p:grpSpPr>
              <a:xfrm>
                <a:off x="1981200" y="2460810"/>
                <a:ext cx="1836090" cy="280989"/>
                <a:chOff x="0" y="0"/>
                <a:chExt cx="1836089" cy="280988"/>
              </a:xfrm>
            </p:grpSpPr>
            <p:pic>
              <p:nvPicPr>
                <p:cNvPr id="1041" name="Object 6" descr="Object 6"/>
                <p:cNvPicPr>
                  <a:picLocks noChangeAspect="1"/>
                </p:cNvPicPr>
                <p:nvPr/>
              </p:nvPicPr>
              <p:blipFill>
                <a:blip r:embed="rId6">
                  <a:extLst/>
                </a:blip>
                <a:stretch>
                  <a:fillRect/>
                </a:stretch>
              </p:blipFill>
              <p:spPr>
                <a:xfrm>
                  <a:off x="1582089" y="36065"/>
                  <a:ext cx="254001" cy="184151"/>
                </a:xfrm>
                <a:prstGeom prst="rect">
                  <a:avLst/>
                </a:prstGeom>
                <a:ln w="12700" cap="flat">
                  <a:noFill/>
                  <a:miter lim="400000"/>
                </a:ln>
                <a:effectLst/>
              </p:spPr>
            </p:pic>
            <p:pic>
              <p:nvPicPr>
                <p:cNvPr id="1042" name="Object 4" descr="Object 4"/>
                <p:cNvPicPr>
                  <a:picLocks noChangeAspect="1"/>
                </p:cNvPicPr>
                <p:nvPr/>
              </p:nvPicPr>
              <p:blipFill>
                <a:blip r:embed="rId7">
                  <a:extLst/>
                </a:blip>
                <a:stretch>
                  <a:fillRect/>
                </a:stretch>
              </p:blipFill>
              <p:spPr>
                <a:xfrm>
                  <a:off x="0" y="0"/>
                  <a:ext cx="338138" cy="280989"/>
                </a:xfrm>
                <a:prstGeom prst="rect">
                  <a:avLst/>
                </a:prstGeom>
                <a:ln w="12700" cap="flat">
                  <a:noFill/>
                  <a:miter lim="400000"/>
                </a:ln>
                <a:effectLst/>
              </p:spPr>
            </p:pic>
          </p:grpSp>
        </p:grpSp>
        <p:pic>
          <p:nvPicPr>
            <p:cNvPr id="1045" name="Object 7" descr="Object 7"/>
            <p:cNvPicPr>
              <a:picLocks noChangeAspect="1"/>
            </p:cNvPicPr>
            <p:nvPr/>
          </p:nvPicPr>
          <p:blipFill>
            <a:blip r:embed="rId8">
              <a:extLst/>
            </a:blip>
            <a:stretch>
              <a:fillRect/>
            </a:stretch>
          </p:blipFill>
          <p:spPr>
            <a:xfrm>
              <a:off x="533400" y="-1"/>
              <a:ext cx="358776" cy="33178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8" name="Content Placeholder 2"/>
          <p:cNvSpPr txBox="1"/>
          <p:nvPr>
            <p:ph type="body" sz="half" idx="1"/>
          </p:nvPr>
        </p:nvSpPr>
        <p:spPr>
          <a:xfrm>
            <a:off x="914399" y="1524000"/>
            <a:ext cx="3749042" cy="4572000"/>
          </a:xfrm>
          <a:prstGeom prst="rect">
            <a:avLst/>
          </a:prstGeom>
        </p:spPr>
        <p:txBody>
          <a:bodyPr/>
          <a:lstStyle/>
          <a:p>
            <a:pPr>
              <a:buChar char="➢"/>
              <a:defRPr sz="2000"/>
            </a:pPr>
            <a:r>
              <a:t>Để đơn giản trong ứng dụng thường chọn: </a:t>
            </a:r>
          </a:p>
          <a:p>
            <a:pPr lvl="1" marL="548640" indent="-228600">
              <a:spcBef>
                <a:spcPts val="300"/>
              </a:spcBef>
              <a:buClr>
                <a:schemeClr val="accent2"/>
              </a:buClr>
              <a:buSzPct val="100000"/>
              <a:buFont typeface="Arial"/>
              <a:buChar char="•"/>
              <a:defRPr sz="2000"/>
            </a:pPr>
            <a:r>
              <a:t>C</a:t>
            </a:r>
            <a:r>
              <a:rPr baseline="-25000"/>
              <a:t>1</a:t>
            </a:r>
            <a:r>
              <a:t> = C</a:t>
            </a:r>
            <a:r>
              <a:rPr baseline="-25000"/>
              <a:t>2</a:t>
            </a:r>
            <a:r>
              <a:t> = C;</a:t>
            </a:r>
            <a:endParaRPr sz="2400"/>
          </a:p>
          <a:p>
            <a:pPr lvl="1" marL="548640" indent="-228600">
              <a:spcBef>
                <a:spcPts val="300"/>
              </a:spcBef>
              <a:buClr>
                <a:schemeClr val="accent2"/>
              </a:buClr>
              <a:buSzPct val="100000"/>
              <a:buFont typeface="Arial"/>
              <a:buChar char="•"/>
              <a:defRPr sz="2000"/>
            </a:pPr>
            <a:r>
              <a:t>R</a:t>
            </a:r>
            <a:r>
              <a:rPr baseline="-25000"/>
              <a:t>2</a:t>
            </a:r>
            <a:r>
              <a:t> = 2R</a:t>
            </a:r>
            <a:r>
              <a:rPr baseline="-25000"/>
              <a:t>1</a:t>
            </a:r>
            <a:endParaRPr sz="2400"/>
          </a:p>
          <a:p>
            <a:pPr>
              <a:buChar char="➢"/>
              <a:defRPr sz="2000"/>
            </a:pPr>
            <a:r>
              <a:t>Trong thiết kế thường chọn:</a:t>
            </a:r>
          </a:p>
          <a:p>
            <a:pPr lvl="1" marL="548640" indent="-228600">
              <a:spcBef>
                <a:spcPts val="300"/>
              </a:spcBef>
              <a:buClr>
                <a:schemeClr val="accent2"/>
              </a:buClr>
              <a:buSzPct val="100000"/>
              <a:buFont typeface="Arial"/>
              <a:buChar char="•"/>
              <a:defRPr sz="2000"/>
            </a:pPr>
            <a:r>
              <a:t>C</a:t>
            </a:r>
            <a:r>
              <a:rPr baseline="-25000"/>
              <a:t>1</a:t>
            </a:r>
            <a:r>
              <a:t> = C</a:t>
            </a:r>
            <a:r>
              <a:rPr baseline="-25000"/>
              <a:t>2</a:t>
            </a:r>
            <a:r>
              <a:t> = C</a:t>
            </a:r>
            <a:endParaRPr sz="2400"/>
          </a:p>
          <a:p>
            <a:pPr lvl="1" marL="548640" indent="-228600">
              <a:spcBef>
                <a:spcPts val="300"/>
              </a:spcBef>
              <a:buClr>
                <a:schemeClr val="accent2"/>
              </a:buClr>
              <a:buSzPct val="100000"/>
              <a:buFont typeface="Arial"/>
              <a:buChar char="•"/>
              <a:defRPr sz="2000"/>
            </a:pPr>
            <a:r>
              <a:t>Chọn băng tần B và tần số cộng hưởng </a:t>
            </a:r>
            <a:r>
              <a:rPr>
                <a:latin typeface="Symbol"/>
                <a:ea typeface="Symbol"/>
                <a:cs typeface="Symbol"/>
                <a:sym typeface="Symbol"/>
              </a:rPr>
              <a:t>w</a:t>
            </a:r>
            <a:r>
              <a:rPr baseline="-25000"/>
              <a:t>r</a:t>
            </a:r>
            <a:r>
              <a:t> →</a:t>
            </a:r>
            <a:r>
              <a:rPr baseline="-25000"/>
              <a:t> </a:t>
            </a:r>
            <a:r>
              <a:t>Q= </a:t>
            </a:r>
            <a:r>
              <a:rPr>
                <a:latin typeface="Symbol"/>
                <a:ea typeface="Symbol"/>
                <a:cs typeface="Symbol"/>
                <a:sym typeface="Symbol"/>
              </a:rPr>
              <a:t>w</a:t>
            </a:r>
            <a:r>
              <a:rPr baseline="-25000"/>
              <a:t>r</a:t>
            </a:r>
            <a:r>
              <a:t>/B</a:t>
            </a:r>
            <a:endParaRPr sz="2400"/>
          </a:p>
          <a:p>
            <a:pPr lvl="1" marL="548640" indent="-228600">
              <a:spcBef>
                <a:spcPts val="300"/>
              </a:spcBef>
              <a:buClr>
                <a:schemeClr val="accent2"/>
              </a:buClr>
              <a:buSzPct val="100000"/>
              <a:buFont typeface="Arial"/>
              <a:buChar char="•"/>
              <a:defRPr sz="2000"/>
            </a:pPr>
            <a:r>
              <a:t>Các điện trở R</a:t>
            </a:r>
            <a:r>
              <a:rPr baseline="-25000"/>
              <a:t>1</a:t>
            </a:r>
            <a:r>
              <a:t>, R</a:t>
            </a:r>
            <a:r>
              <a:rPr baseline="-25000"/>
              <a:t>2</a:t>
            </a:r>
            <a:r>
              <a:t> , R</a:t>
            </a:r>
            <a:r>
              <a:rPr baseline="-25000"/>
              <a:t>3</a:t>
            </a:r>
            <a:r>
              <a:t> được tính từ các phương trình:</a:t>
            </a:r>
          </a:p>
        </p:txBody>
      </p:sp>
      <p:sp>
        <p:nvSpPr>
          <p:cNvPr id="1049" name="Content Placeholder 3"/>
          <p:cNvSpPr txBox="1"/>
          <p:nvPr/>
        </p:nvSpPr>
        <p:spPr>
          <a:xfrm>
            <a:off x="4933950" y="1447800"/>
            <a:ext cx="3749041" cy="45720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74320" indent="-274320">
              <a:spcBef>
                <a:spcPts val="500"/>
              </a:spcBef>
              <a:buClr>
                <a:schemeClr val="accent1"/>
              </a:buClr>
              <a:buSzPct val="85000"/>
              <a:buChar char="●"/>
              <a:defRPr sz="2400"/>
            </a:lvl1pPr>
          </a:lstStyle>
          <a:p>
            <a:pPr/>
            <a:r>
              <a:t>Dạng mạch</a:t>
            </a:r>
          </a:p>
        </p:txBody>
      </p:sp>
      <p:pic>
        <p:nvPicPr>
          <p:cNvPr id="1050" name="Picture 3" descr="Picture 3"/>
          <p:cNvPicPr>
            <a:picLocks noChangeAspect="1"/>
          </p:cNvPicPr>
          <p:nvPr/>
        </p:nvPicPr>
        <p:blipFill>
          <a:blip r:embed="rId2">
            <a:extLst/>
          </a:blip>
          <a:stretch>
            <a:fillRect/>
          </a:stretch>
        </p:blipFill>
        <p:spPr>
          <a:xfrm>
            <a:off x="1676400" y="5181600"/>
            <a:ext cx="4554748" cy="838200"/>
          </a:xfrm>
          <a:prstGeom prst="rect">
            <a:avLst/>
          </a:prstGeom>
          <a:ln w="12700">
            <a:miter lim="400000"/>
          </a:ln>
        </p:spPr>
      </p:pic>
      <p:sp>
        <p:nvSpPr>
          <p:cNvPr id="1051" name="Title 1"/>
          <p:cNvSpPr txBox="1"/>
          <p:nvPr/>
        </p:nvSpPr>
        <p:spPr>
          <a:xfrm>
            <a:off x="685800" y="914400"/>
            <a:ext cx="2895600" cy="609600"/>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buSzPct val="100000"/>
              <a:buChar char="➢"/>
              <a:defRPr i="1" sz="2400">
                <a:solidFill>
                  <a:srgbClr val="FF0000"/>
                </a:solidFill>
              </a:defRPr>
            </a:lvl1pPr>
          </a:lstStyle>
          <a:p>
            <a:pPr/>
            <a:r>
              <a:t>Mạch lọc chọn lọc</a:t>
            </a:r>
          </a:p>
        </p:txBody>
      </p:sp>
      <p:pic>
        <p:nvPicPr>
          <p:cNvPr id="1052" name="Picture 1" descr="Picture 1"/>
          <p:cNvPicPr>
            <a:picLocks noChangeAspect="1"/>
          </p:cNvPicPr>
          <p:nvPr/>
        </p:nvPicPr>
        <p:blipFill>
          <a:blip r:embed="rId3">
            <a:extLst/>
          </a:blip>
          <a:stretch>
            <a:fillRect/>
          </a:stretch>
        </p:blipFill>
        <p:spPr>
          <a:xfrm>
            <a:off x="4759674" y="1922151"/>
            <a:ext cx="4384326" cy="2681483"/>
          </a:xfrm>
          <a:prstGeom prst="rect">
            <a:avLst/>
          </a:prstGeom>
          <a:ln w="12700">
            <a:miter lim="400000"/>
          </a:ln>
        </p:spPr>
      </p:pic>
      <p:sp>
        <p:nvSpPr>
          <p:cNvPr id="1053" name="Title 1"/>
          <p:cNvSpPr txBox="1"/>
          <p:nvPr/>
        </p:nvSpPr>
        <p:spPr>
          <a:xfrm>
            <a:off x="304800" y="228599"/>
            <a:ext cx="8534400" cy="808040"/>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lgn="ctr">
              <a:defRPr sz="4000">
                <a:solidFill>
                  <a:srgbClr val="0066CC"/>
                </a:solidFill>
              </a:defRPr>
            </a:lvl1pPr>
          </a:lstStyle>
          <a:p>
            <a:pPr/>
            <a:r>
              <a:t>Mạch lọc tích cực thông dải</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5" name="Content Placeholder 2"/>
          <p:cNvSpPr txBox="1"/>
          <p:nvPr>
            <p:ph type="body" idx="1"/>
          </p:nvPr>
        </p:nvSpPr>
        <p:spPr>
          <a:xfrm>
            <a:off x="237565" y="1413879"/>
            <a:ext cx="8382001" cy="5181601"/>
          </a:xfrm>
          <a:prstGeom prst="rect">
            <a:avLst/>
          </a:prstGeom>
        </p:spPr>
        <p:txBody>
          <a:bodyPr/>
          <a:lstStyle/>
          <a:p>
            <a:pPr algn="just">
              <a:defRPr sz="2000"/>
            </a:pPr>
            <a:r>
              <a:t>Để tạo một mạch thông dải băng thông rộng thường dùng hai mạch lọc thông cao và thông thấp mắc nối tiếp với nhau nhưng phải thoả mãn điều kiện tần số cắt </a:t>
            </a:r>
            <a:r>
              <a:rPr>
                <a:latin typeface="Symbol"/>
                <a:ea typeface="Symbol"/>
                <a:cs typeface="Symbol"/>
                <a:sym typeface="Symbol"/>
              </a:rPr>
              <a:t>w</a:t>
            </a:r>
            <a:r>
              <a:rPr baseline="-25000"/>
              <a:t>c1</a:t>
            </a:r>
            <a:r>
              <a:t> của mạch lọc thông thấp phải lớn hơn tần số cắt </a:t>
            </a:r>
            <a:r>
              <a:rPr>
                <a:latin typeface="Symbol"/>
                <a:ea typeface="Symbol"/>
                <a:cs typeface="Symbol"/>
                <a:sym typeface="Symbol"/>
              </a:rPr>
              <a:t>w</a:t>
            </a:r>
            <a:r>
              <a:rPr baseline="-25000"/>
              <a:t>c2</a:t>
            </a:r>
            <a:r>
              <a:t> của mạch lọc thông cao.</a:t>
            </a:r>
          </a:p>
        </p:txBody>
      </p:sp>
      <p:sp>
        <p:nvSpPr>
          <p:cNvPr id="1056" name="Title 1"/>
          <p:cNvSpPr txBox="1"/>
          <p:nvPr/>
        </p:nvSpPr>
        <p:spPr>
          <a:xfrm>
            <a:off x="533400" y="1026408"/>
            <a:ext cx="4724400" cy="421393"/>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lvl1pPr>
              <a:buSzPct val="100000"/>
              <a:buChar char="➢"/>
              <a:defRPr i="1" sz="2400">
                <a:solidFill>
                  <a:srgbClr val="FF0000"/>
                </a:solidFill>
              </a:defRPr>
            </a:lvl1pPr>
          </a:lstStyle>
          <a:p>
            <a:pPr/>
            <a:r>
              <a:t>Mạch lọc thông dải băng tần rộng</a:t>
            </a:r>
          </a:p>
        </p:txBody>
      </p:sp>
      <p:sp>
        <p:nvSpPr>
          <p:cNvPr id="1057" name="Title 1"/>
          <p:cNvSpPr txBox="1"/>
          <p:nvPr/>
        </p:nvSpPr>
        <p:spPr>
          <a:xfrm>
            <a:off x="304800" y="228599"/>
            <a:ext cx="8534400" cy="808040"/>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lgn="ctr">
              <a:defRPr sz="4000">
                <a:solidFill>
                  <a:srgbClr val="0066CC"/>
                </a:solidFill>
              </a:defRPr>
            </a:lvl1pPr>
          </a:lstStyle>
          <a:p>
            <a:pPr/>
            <a:r>
              <a:t>Mạch lọc tích cực thông dải</a:t>
            </a:r>
          </a:p>
        </p:txBody>
      </p:sp>
      <p:sp>
        <p:nvSpPr>
          <p:cNvPr id="1058" name="TextBox 25"/>
          <p:cNvSpPr txBox="1"/>
          <p:nvPr/>
        </p:nvSpPr>
        <p:spPr>
          <a:xfrm>
            <a:off x="609599" y="3285566"/>
            <a:ext cx="533401" cy="479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pPr>
            <a:r>
              <a:t>v</a:t>
            </a:r>
            <a:r>
              <a:rPr baseline="-25000"/>
              <a:t>in</a:t>
            </a:r>
          </a:p>
        </p:txBody>
      </p:sp>
      <p:sp>
        <p:nvSpPr>
          <p:cNvPr id="1059" name="TextBox 11"/>
          <p:cNvSpPr txBox="1"/>
          <p:nvPr/>
        </p:nvSpPr>
        <p:spPr>
          <a:xfrm>
            <a:off x="1513687" y="3307650"/>
            <a:ext cx="993296" cy="720936"/>
          </a:xfrm>
          <a:prstGeom prst="rect">
            <a:avLst/>
          </a:prstGeom>
          <a:blipFill>
            <a:blip r:embed="rId2"/>
          </a:blipFill>
          <a:ln>
            <a:solidFill>
              <a:srgbClr val="000000"/>
            </a:solidFill>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45719" rIns="45719">
            <a:spAutoFit/>
          </a:bodyPr>
          <a:lstStyle/>
          <a:p>
            <a:pPr>
              <a:lnSpc>
                <a:spcPct val="150000"/>
              </a:lnSpc>
              <a:defRPr spc="-14" sz="700">
                <a:solidFill>
                  <a:srgbClr val="FF3300"/>
                </a:solidFill>
              </a:defRPr>
            </a:pPr>
          </a:p>
          <a:p>
            <a:pPr algn="r">
              <a:lnSpc>
                <a:spcPct val="150000"/>
              </a:lnSpc>
              <a:defRPr sz="1600">
                <a:solidFill>
                  <a:srgbClr val="FF3300"/>
                </a:solidFill>
              </a:defRPr>
            </a:pPr>
            <a:r>
              <a:t>LPF(</a:t>
            </a:r>
            <a:r>
              <a:t>ω</a:t>
            </a:r>
            <a:r>
              <a:rPr baseline="-25000"/>
              <a:t>c1</a:t>
            </a:r>
            <a:r>
              <a:t>)</a:t>
            </a:r>
          </a:p>
        </p:txBody>
      </p:sp>
      <p:grpSp>
        <p:nvGrpSpPr>
          <p:cNvPr id="1062" name="Group 18"/>
          <p:cNvGrpSpPr/>
          <p:nvPr/>
        </p:nvGrpSpPr>
        <p:grpSpPr>
          <a:xfrm>
            <a:off x="2514600" y="3429001"/>
            <a:ext cx="457201" cy="398931"/>
            <a:chOff x="0" y="0"/>
            <a:chExt cx="457199" cy="398930"/>
          </a:xfrm>
        </p:grpSpPr>
        <p:sp>
          <p:nvSpPr>
            <p:cNvPr id="1060" name="Straight Connector 16"/>
            <p:cNvSpPr/>
            <p:nvPr/>
          </p:nvSpPr>
          <p:spPr>
            <a:xfrm>
              <a:off x="-1" y="0"/>
              <a:ext cx="452275" cy="1"/>
            </a:xfrm>
            <a:prstGeom prst="line">
              <a:avLst/>
            </a:prstGeom>
            <a:noFill/>
            <a:ln w="19050" cap="flat">
              <a:solidFill>
                <a:srgbClr val="FF3300"/>
              </a:solidFill>
              <a:prstDash val="solid"/>
              <a:round/>
            </a:ln>
            <a:effectLst/>
          </p:spPr>
          <p:txBody>
            <a:bodyPr wrap="square" lIns="45719" tIns="45719" rIns="45719" bIns="45719" numCol="1" anchor="t">
              <a:noAutofit/>
            </a:bodyPr>
            <a:lstStyle/>
            <a:p>
              <a:pPr/>
            </a:p>
          </p:txBody>
        </p:sp>
        <p:sp>
          <p:nvSpPr>
            <p:cNvPr id="1061" name="Straight Connector 17"/>
            <p:cNvSpPr/>
            <p:nvPr/>
          </p:nvSpPr>
          <p:spPr>
            <a:xfrm>
              <a:off x="4926" y="398930"/>
              <a:ext cx="452274" cy="1"/>
            </a:xfrm>
            <a:prstGeom prst="line">
              <a:avLst/>
            </a:prstGeom>
            <a:noFill/>
            <a:ln w="19050" cap="flat">
              <a:solidFill>
                <a:srgbClr val="FF3300"/>
              </a:solidFill>
              <a:prstDash val="solid"/>
              <a:round/>
            </a:ln>
            <a:effectLst/>
          </p:spPr>
          <p:txBody>
            <a:bodyPr wrap="square" lIns="45719" tIns="45719" rIns="45719" bIns="45719" numCol="1" anchor="t">
              <a:noAutofit/>
            </a:bodyPr>
            <a:lstStyle/>
            <a:p>
              <a:pPr/>
            </a:p>
          </p:txBody>
        </p:sp>
      </p:grpSp>
      <p:grpSp>
        <p:nvGrpSpPr>
          <p:cNvPr id="1065" name="Group 19"/>
          <p:cNvGrpSpPr/>
          <p:nvPr/>
        </p:nvGrpSpPr>
        <p:grpSpPr>
          <a:xfrm>
            <a:off x="865989" y="3429001"/>
            <a:ext cx="640081" cy="398931"/>
            <a:chOff x="0" y="0"/>
            <a:chExt cx="640079" cy="398930"/>
          </a:xfrm>
        </p:grpSpPr>
        <p:sp>
          <p:nvSpPr>
            <p:cNvPr id="1063" name="Straight Connector 20"/>
            <p:cNvSpPr/>
            <p:nvPr/>
          </p:nvSpPr>
          <p:spPr>
            <a:xfrm>
              <a:off x="0" y="0"/>
              <a:ext cx="633182" cy="1"/>
            </a:xfrm>
            <a:prstGeom prst="line">
              <a:avLst/>
            </a:prstGeom>
            <a:noFill/>
            <a:ln w="19050" cap="flat">
              <a:solidFill>
                <a:srgbClr val="FF3300"/>
              </a:solidFill>
              <a:prstDash val="solid"/>
              <a:round/>
            </a:ln>
            <a:effectLst/>
          </p:spPr>
          <p:txBody>
            <a:bodyPr wrap="square" lIns="45719" tIns="45719" rIns="45719" bIns="45719" numCol="1" anchor="t">
              <a:noAutofit/>
            </a:bodyPr>
            <a:lstStyle/>
            <a:p>
              <a:pPr/>
            </a:p>
          </p:txBody>
        </p:sp>
        <p:sp>
          <p:nvSpPr>
            <p:cNvPr id="1064" name="Straight Connector 21"/>
            <p:cNvSpPr/>
            <p:nvPr/>
          </p:nvSpPr>
          <p:spPr>
            <a:xfrm>
              <a:off x="6897" y="398930"/>
              <a:ext cx="633183" cy="1"/>
            </a:xfrm>
            <a:prstGeom prst="line">
              <a:avLst/>
            </a:prstGeom>
            <a:noFill/>
            <a:ln w="19050" cap="flat">
              <a:solidFill>
                <a:srgbClr val="FF3300"/>
              </a:solidFill>
              <a:prstDash val="solid"/>
              <a:round/>
            </a:ln>
            <a:effectLst/>
          </p:spPr>
          <p:txBody>
            <a:bodyPr wrap="square" lIns="45719" tIns="45719" rIns="45719" bIns="45719" numCol="1" anchor="t">
              <a:noAutofit/>
            </a:bodyPr>
            <a:lstStyle/>
            <a:p>
              <a:pPr/>
            </a:p>
          </p:txBody>
        </p:sp>
      </p:grpSp>
      <p:grpSp>
        <p:nvGrpSpPr>
          <p:cNvPr id="1068" name="Group 22"/>
          <p:cNvGrpSpPr/>
          <p:nvPr/>
        </p:nvGrpSpPr>
        <p:grpSpPr>
          <a:xfrm>
            <a:off x="3977639" y="3429001"/>
            <a:ext cx="640081" cy="398931"/>
            <a:chOff x="0" y="0"/>
            <a:chExt cx="640079" cy="398930"/>
          </a:xfrm>
        </p:grpSpPr>
        <p:sp>
          <p:nvSpPr>
            <p:cNvPr id="1066" name="Straight Connector 23"/>
            <p:cNvSpPr/>
            <p:nvPr/>
          </p:nvSpPr>
          <p:spPr>
            <a:xfrm>
              <a:off x="0" y="0"/>
              <a:ext cx="633182" cy="1"/>
            </a:xfrm>
            <a:prstGeom prst="line">
              <a:avLst/>
            </a:prstGeom>
            <a:noFill/>
            <a:ln w="19050" cap="flat">
              <a:solidFill>
                <a:srgbClr val="FF3300"/>
              </a:solidFill>
              <a:prstDash val="solid"/>
              <a:round/>
            </a:ln>
            <a:effectLst/>
          </p:spPr>
          <p:txBody>
            <a:bodyPr wrap="square" lIns="45719" tIns="45719" rIns="45719" bIns="45719" numCol="1" anchor="t">
              <a:noAutofit/>
            </a:bodyPr>
            <a:lstStyle/>
            <a:p>
              <a:pPr/>
            </a:p>
          </p:txBody>
        </p:sp>
        <p:sp>
          <p:nvSpPr>
            <p:cNvPr id="1067" name="Straight Connector 24"/>
            <p:cNvSpPr/>
            <p:nvPr/>
          </p:nvSpPr>
          <p:spPr>
            <a:xfrm>
              <a:off x="6897" y="398930"/>
              <a:ext cx="633183" cy="1"/>
            </a:xfrm>
            <a:prstGeom prst="line">
              <a:avLst/>
            </a:prstGeom>
            <a:noFill/>
            <a:ln w="19050" cap="flat">
              <a:solidFill>
                <a:srgbClr val="FF3300"/>
              </a:solidFill>
              <a:prstDash val="solid"/>
              <a:round/>
            </a:ln>
            <a:effectLst/>
          </p:spPr>
          <p:txBody>
            <a:bodyPr wrap="square" lIns="45719" tIns="45719" rIns="45719" bIns="45719" numCol="1" anchor="t">
              <a:noAutofit/>
            </a:bodyPr>
            <a:lstStyle/>
            <a:p>
              <a:pPr/>
            </a:p>
          </p:txBody>
        </p:sp>
      </p:grpSp>
      <p:sp>
        <p:nvSpPr>
          <p:cNvPr id="1069" name="TextBox 26"/>
          <p:cNvSpPr txBox="1"/>
          <p:nvPr/>
        </p:nvSpPr>
        <p:spPr>
          <a:xfrm>
            <a:off x="4428564" y="3366246"/>
            <a:ext cx="685801" cy="479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pPr>
            <a:r>
              <a:t>v</a:t>
            </a:r>
            <a:r>
              <a:rPr baseline="-25000"/>
              <a:t>out</a:t>
            </a:r>
          </a:p>
        </p:txBody>
      </p:sp>
      <p:grpSp>
        <p:nvGrpSpPr>
          <p:cNvPr id="1075" name="Group 42"/>
          <p:cNvGrpSpPr/>
          <p:nvPr/>
        </p:nvGrpSpPr>
        <p:grpSpPr>
          <a:xfrm>
            <a:off x="5791200" y="2590799"/>
            <a:ext cx="3061446" cy="1525702"/>
            <a:chOff x="0" y="0"/>
            <a:chExt cx="3061445" cy="1525701"/>
          </a:xfrm>
        </p:grpSpPr>
        <p:pic>
          <p:nvPicPr>
            <p:cNvPr id="1070" name="Picture 1" descr="Picture 1"/>
            <p:cNvPicPr>
              <a:picLocks noChangeAspect="1"/>
            </p:cNvPicPr>
            <p:nvPr/>
          </p:nvPicPr>
          <p:blipFill>
            <a:blip r:embed="rId3">
              <a:extLst/>
            </a:blip>
            <a:stretch>
              <a:fillRect/>
            </a:stretch>
          </p:blipFill>
          <p:spPr>
            <a:xfrm>
              <a:off x="0" y="0"/>
              <a:ext cx="2971800" cy="1525702"/>
            </a:xfrm>
            <a:prstGeom prst="rect">
              <a:avLst/>
            </a:prstGeom>
            <a:ln w="12700" cap="flat">
              <a:noFill/>
              <a:miter lim="400000"/>
            </a:ln>
            <a:effectLst/>
          </p:spPr>
        </p:pic>
        <p:sp>
          <p:nvSpPr>
            <p:cNvPr id="1071" name="Right Brace 28"/>
            <p:cNvSpPr/>
            <p:nvPr/>
          </p:nvSpPr>
          <p:spPr>
            <a:xfrm>
              <a:off x="2438400" y="304800"/>
              <a:ext cx="152400" cy="7315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168"/>
                    <a:pt x="10800" y="375"/>
                  </a:cubicBezTo>
                  <a:lnTo>
                    <a:pt x="10800" y="10425"/>
                  </a:lnTo>
                  <a:cubicBezTo>
                    <a:pt x="10800" y="10632"/>
                    <a:pt x="15635" y="10800"/>
                    <a:pt x="21600" y="10800"/>
                  </a:cubicBezTo>
                  <a:cubicBezTo>
                    <a:pt x="15635" y="10800"/>
                    <a:pt x="10800" y="10968"/>
                    <a:pt x="10800" y="11175"/>
                  </a:cubicBezTo>
                  <a:lnTo>
                    <a:pt x="10800" y="21225"/>
                  </a:lnTo>
                  <a:cubicBezTo>
                    <a:pt x="10800" y="21432"/>
                    <a:pt x="5965" y="21600"/>
                    <a:pt x="0" y="21600"/>
                  </a:cubicBezTo>
                </a:path>
              </a:pathLst>
            </a:custGeom>
            <a:noFill/>
            <a:ln w="127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9" tIns="45719" rIns="45719" bIns="45719" numCol="1" anchor="ctr">
              <a:noAutofit/>
            </a:bodyPr>
            <a:lstStyle/>
            <a:p>
              <a:pPr algn="ctr"/>
            </a:p>
          </p:txBody>
        </p:sp>
        <p:sp>
          <p:nvSpPr>
            <p:cNvPr id="1072" name="Right Brace 36"/>
            <p:cNvSpPr/>
            <p:nvPr/>
          </p:nvSpPr>
          <p:spPr>
            <a:xfrm rot="5400000">
              <a:off x="822960" y="777240"/>
              <a:ext cx="152401" cy="7315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168"/>
                    <a:pt x="10800" y="375"/>
                  </a:cubicBezTo>
                  <a:lnTo>
                    <a:pt x="10800" y="10425"/>
                  </a:lnTo>
                  <a:cubicBezTo>
                    <a:pt x="10800" y="10632"/>
                    <a:pt x="15635" y="10800"/>
                    <a:pt x="21600" y="10800"/>
                  </a:cubicBezTo>
                  <a:cubicBezTo>
                    <a:pt x="15635" y="10800"/>
                    <a:pt x="10800" y="10968"/>
                    <a:pt x="10800" y="11175"/>
                  </a:cubicBezTo>
                  <a:lnTo>
                    <a:pt x="10800" y="21225"/>
                  </a:lnTo>
                  <a:cubicBezTo>
                    <a:pt x="10800" y="21432"/>
                    <a:pt x="5965" y="21600"/>
                    <a:pt x="0" y="21600"/>
                  </a:cubicBezTo>
                </a:path>
              </a:pathLst>
            </a:custGeom>
            <a:noFill/>
            <a:ln w="127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9" tIns="45719" rIns="45719" bIns="45719" numCol="1" anchor="ctr">
              <a:noAutofit/>
            </a:bodyPr>
            <a:lstStyle/>
            <a:p>
              <a:pPr algn="ctr"/>
            </a:p>
          </p:txBody>
        </p:sp>
        <p:sp>
          <p:nvSpPr>
            <p:cNvPr id="1073" name="TextBox 38"/>
            <p:cNvSpPr/>
            <p:nvPr/>
          </p:nvSpPr>
          <p:spPr>
            <a:xfrm>
              <a:off x="690284" y="1129550"/>
              <a:ext cx="4572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2400"/>
              </a:pPr>
              <a:r>
                <a:t>Z</a:t>
              </a:r>
              <a:r>
                <a:rPr baseline="-25000"/>
                <a:t>i</a:t>
              </a:r>
            </a:p>
          </p:txBody>
        </p:sp>
        <p:sp>
          <p:nvSpPr>
            <p:cNvPr id="1074" name="TextBox 40"/>
            <p:cNvSpPr/>
            <p:nvPr/>
          </p:nvSpPr>
          <p:spPr>
            <a:xfrm>
              <a:off x="2528045" y="448235"/>
              <a:ext cx="5334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2400"/>
              </a:pPr>
              <a:r>
                <a:t>Z</a:t>
              </a:r>
              <a:r>
                <a:rPr baseline="-25000"/>
                <a:t>f</a:t>
              </a:r>
            </a:p>
          </p:txBody>
        </p:sp>
      </p:grpSp>
      <p:pic>
        <p:nvPicPr>
          <p:cNvPr id="1076" name="Object 3" descr="Object 3"/>
          <p:cNvPicPr>
            <a:picLocks noChangeAspect="1"/>
          </p:cNvPicPr>
          <p:nvPr/>
        </p:nvPicPr>
        <p:blipFill>
          <a:blip r:embed="rId4">
            <a:extLst/>
          </a:blip>
          <a:stretch>
            <a:fillRect/>
          </a:stretch>
        </p:blipFill>
        <p:spPr>
          <a:xfrm>
            <a:off x="304799" y="4876800"/>
            <a:ext cx="5848351" cy="1528763"/>
          </a:xfrm>
          <a:prstGeom prst="rect">
            <a:avLst/>
          </a:prstGeom>
          <a:ln w="19050">
            <a:solidFill>
              <a:srgbClr val="CC3300"/>
            </a:solidFill>
            <a:miter/>
          </a:ln>
        </p:spPr>
      </p:pic>
      <p:sp>
        <p:nvSpPr>
          <p:cNvPr id="1077" name="Right Arrow 43"/>
          <p:cNvSpPr/>
          <p:nvPr/>
        </p:nvSpPr>
        <p:spPr>
          <a:xfrm rot="6910880">
            <a:off x="5921052" y="4072418"/>
            <a:ext cx="533401" cy="457201"/>
          </a:xfrm>
          <a:prstGeom prst="rightArrow">
            <a:avLst>
              <a:gd name="adj1" fmla="val 50000"/>
              <a:gd name="adj2" fmla="val 50000"/>
            </a:avLst>
          </a:prstGeom>
          <a:solidFill>
            <a:schemeClr val="accent1"/>
          </a:solidFill>
          <a:ln w="12700">
            <a:solidFill>
              <a:srgbClr val="9A3511"/>
            </a:solidFill>
          </a:ln>
        </p:spPr>
        <p:txBody>
          <a:bodyPr lIns="45719" rIns="45719" anchor="ctr"/>
          <a:lstStyle/>
          <a:p>
            <a:pPr algn="ctr">
              <a:defRPr>
                <a:solidFill>
                  <a:srgbClr val="FFFFFF"/>
                </a:solidFill>
              </a:defRPr>
            </a:pPr>
          </a:p>
        </p:txBody>
      </p:sp>
      <p:sp>
        <p:nvSpPr>
          <p:cNvPr id="1078" name="Left-Right Arrow 45"/>
          <p:cNvSpPr/>
          <p:nvPr/>
        </p:nvSpPr>
        <p:spPr>
          <a:xfrm>
            <a:off x="5029200" y="3505200"/>
            <a:ext cx="762000" cy="304800"/>
          </a:xfrm>
          <a:prstGeom prst="leftRightArrow">
            <a:avLst>
              <a:gd name="adj1" fmla="val 50000"/>
              <a:gd name="adj2" fmla="val 50000"/>
            </a:avLst>
          </a:prstGeom>
          <a:solidFill>
            <a:srgbClr val="0066CC"/>
          </a:solidFill>
          <a:ln w="12700">
            <a:solidFill>
              <a:srgbClr val="FF3300"/>
            </a:solidFill>
          </a:ln>
        </p:spPr>
        <p:txBody>
          <a:bodyPr lIns="45719" rIns="45719" anchor="ctr"/>
          <a:lstStyle/>
          <a:p>
            <a:pPr algn="ctr">
              <a:defRPr>
                <a:solidFill>
                  <a:srgbClr val="FFFFFF"/>
                </a:solidFill>
              </a:defRPr>
            </a:pPr>
          </a:p>
        </p:txBody>
      </p:sp>
      <p:sp>
        <p:nvSpPr>
          <p:cNvPr id="1079" name="Right Arrow 47"/>
          <p:cNvSpPr/>
          <p:nvPr/>
        </p:nvSpPr>
        <p:spPr>
          <a:xfrm>
            <a:off x="6477000" y="5410200"/>
            <a:ext cx="533400" cy="381000"/>
          </a:xfrm>
          <a:prstGeom prst="rightArrow">
            <a:avLst>
              <a:gd name="adj1" fmla="val 50000"/>
              <a:gd name="adj2" fmla="val 50000"/>
            </a:avLst>
          </a:prstGeom>
          <a:solidFill>
            <a:schemeClr val="accent1"/>
          </a:solidFill>
          <a:ln w="12700">
            <a:solidFill>
              <a:srgbClr val="9A3511"/>
            </a:solidFill>
          </a:ln>
        </p:spPr>
        <p:txBody>
          <a:bodyPr lIns="45719" rIns="45719" anchor="ctr"/>
          <a:lstStyle/>
          <a:p>
            <a:pPr algn="ctr">
              <a:defRPr>
                <a:solidFill>
                  <a:srgbClr val="FFFFFF"/>
                </a:solidFill>
              </a:defRPr>
            </a:pPr>
          </a:p>
        </p:txBody>
      </p:sp>
      <p:pic>
        <p:nvPicPr>
          <p:cNvPr id="1080" name="Object 3" descr="Object 3"/>
          <p:cNvPicPr>
            <a:picLocks noChangeAspect="1"/>
          </p:cNvPicPr>
          <p:nvPr/>
        </p:nvPicPr>
        <p:blipFill>
          <a:blip r:embed="rId5">
            <a:extLst/>
          </a:blip>
          <a:stretch>
            <a:fillRect/>
          </a:stretch>
        </p:blipFill>
        <p:spPr>
          <a:xfrm>
            <a:off x="7162800" y="5029200"/>
            <a:ext cx="1101725" cy="1246188"/>
          </a:xfrm>
          <a:prstGeom prst="rect">
            <a:avLst/>
          </a:prstGeom>
          <a:ln w="19050">
            <a:solidFill>
              <a:srgbClr val="CC3300"/>
            </a:solidFill>
            <a:miter/>
          </a:ln>
        </p:spPr>
      </p:pic>
      <p:sp>
        <p:nvSpPr>
          <p:cNvPr id="1081" name="TextBox 11"/>
          <p:cNvSpPr txBox="1"/>
          <p:nvPr/>
        </p:nvSpPr>
        <p:spPr>
          <a:xfrm>
            <a:off x="2970452" y="3307650"/>
            <a:ext cx="993296" cy="720936"/>
          </a:xfrm>
          <a:prstGeom prst="rect">
            <a:avLst/>
          </a:prstGeom>
          <a:blipFill>
            <a:blip r:embed="rId6"/>
          </a:blipFill>
          <a:ln>
            <a:solidFill>
              <a:srgbClr val="000000"/>
            </a:solidFill>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45719" rIns="45719">
            <a:spAutoFit/>
          </a:bodyPr>
          <a:lstStyle/>
          <a:p>
            <a:pPr>
              <a:lnSpc>
                <a:spcPct val="150000"/>
              </a:lnSpc>
              <a:defRPr spc="-14" sz="700">
                <a:solidFill>
                  <a:srgbClr val="FF3300"/>
                </a:solidFill>
              </a:defRPr>
            </a:pPr>
          </a:p>
          <a:p>
            <a:pPr algn="r">
              <a:lnSpc>
                <a:spcPct val="150000"/>
              </a:lnSpc>
              <a:defRPr sz="1600">
                <a:solidFill>
                  <a:srgbClr val="FF3300"/>
                </a:solidFill>
              </a:defRPr>
            </a:pPr>
            <a:r>
              <a:t>HPF(</a:t>
            </a:r>
            <a:r>
              <a:t>ω</a:t>
            </a:r>
            <a:r>
              <a:rPr baseline="-25000"/>
              <a:t>c2</a:t>
            </a:r>
            <a:r>
              <a:t>)</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83" name="filter12.png" descr="filter12.png"/>
          <p:cNvPicPr>
            <a:picLocks noChangeAspect="1"/>
          </p:cNvPicPr>
          <p:nvPr/>
        </p:nvPicPr>
        <p:blipFill>
          <a:blip r:embed="rId2">
            <a:extLst/>
          </a:blip>
          <a:stretch>
            <a:fillRect/>
          </a:stretch>
        </p:blipFill>
        <p:spPr>
          <a:xfrm>
            <a:off x="0" y="300242"/>
            <a:ext cx="9019723" cy="2971584"/>
          </a:xfrm>
          <a:prstGeom prst="rect">
            <a:avLst/>
          </a:prstGeom>
          <a:ln w="12700">
            <a:miter lim="400000"/>
          </a:ln>
        </p:spPr>
      </p:pic>
      <p:pic>
        <p:nvPicPr>
          <p:cNvPr id="1084" name="filter13.png" descr="filter13.png"/>
          <p:cNvPicPr>
            <a:picLocks noChangeAspect="1"/>
          </p:cNvPicPr>
          <p:nvPr/>
        </p:nvPicPr>
        <p:blipFill>
          <a:blip r:embed="rId3">
            <a:extLst/>
          </a:blip>
          <a:stretch>
            <a:fillRect/>
          </a:stretch>
        </p:blipFill>
        <p:spPr>
          <a:xfrm>
            <a:off x="60832" y="3664988"/>
            <a:ext cx="5442116" cy="3101350"/>
          </a:xfrm>
          <a:prstGeom prst="rect">
            <a:avLst/>
          </a:prstGeom>
          <a:ln w="12700">
            <a:miter lim="400000"/>
          </a:ln>
        </p:spPr>
      </p:pic>
      <p:pic>
        <p:nvPicPr>
          <p:cNvPr id="1085" name="Image" descr="Image"/>
          <p:cNvPicPr>
            <a:picLocks noChangeAspect="1"/>
          </p:cNvPicPr>
          <p:nvPr/>
        </p:nvPicPr>
        <p:blipFill>
          <a:blip r:embed="rId4">
            <a:extLst/>
          </a:blip>
          <a:stretch>
            <a:fillRect/>
          </a:stretch>
        </p:blipFill>
        <p:spPr>
          <a:xfrm>
            <a:off x="6348596" y="4582250"/>
            <a:ext cx="2117471" cy="1684895"/>
          </a:xfrm>
          <a:prstGeom prst="rect">
            <a:avLst/>
          </a:prstGeom>
          <a:ln w="19050">
            <a:solidFill>
              <a:srgbClr val="FF3300"/>
            </a:solidFill>
            <a:miter/>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87" name="Image" descr="Image"/>
          <p:cNvPicPr>
            <a:picLocks noChangeAspect="1"/>
          </p:cNvPicPr>
          <p:nvPr/>
        </p:nvPicPr>
        <p:blipFill>
          <a:blip r:embed="rId2">
            <a:extLst/>
          </a:blip>
          <a:stretch>
            <a:fillRect/>
          </a:stretch>
        </p:blipFill>
        <p:spPr>
          <a:xfrm>
            <a:off x="281190" y="53880"/>
            <a:ext cx="8581620" cy="6858001"/>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9" name="Content Placeholder 2"/>
          <p:cNvSpPr txBox="1"/>
          <p:nvPr>
            <p:ph type="body" sz="half" idx="1"/>
          </p:nvPr>
        </p:nvSpPr>
        <p:spPr>
          <a:xfrm>
            <a:off x="228599" y="1066800"/>
            <a:ext cx="4434842" cy="5562600"/>
          </a:xfrm>
          <a:prstGeom prst="rect">
            <a:avLst/>
          </a:prstGeom>
        </p:spPr>
        <p:txBody>
          <a:bodyPr/>
          <a:lstStyle/>
          <a:p>
            <a:pPr algn="just">
              <a:defRPr sz="2000"/>
            </a:pPr>
            <a:r>
              <a:t>Để nén một tần số nào đó, người ta dùng một bộ lọc có hệ số truyền đạt ở tần số cộng hưởng bằng không.</a:t>
            </a:r>
          </a:p>
          <a:p>
            <a:pPr algn="just">
              <a:buSzTx/>
              <a:buFont typeface="Wingdings 2"/>
              <a:buNone/>
              <a:defRPr sz="2000"/>
            </a:pPr>
            <a:r>
              <a:t>→ dùng 2 mạch thông cao và thông thấp song song với nhau → mạch lọc chặn dải</a:t>
            </a:r>
          </a:p>
        </p:txBody>
      </p:sp>
      <p:sp>
        <p:nvSpPr>
          <p:cNvPr id="1090" name="Content Placeholder 3"/>
          <p:cNvSpPr txBox="1"/>
          <p:nvPr/>
        </p:nvSpPr>
        <p:spPr>
          <a:xfrm>
            <a:off x="4732819" y="990600"/>
            <a:ext cx="4258781" cy="55626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74320" indent="-274320">
              <a:spcBef>
                <a:spcPts val="500"/>
              </a:spcBef>
              <a:buClr>
                <a:schemeClr val="accent1"/>
              </a:buClr>
              <a:buSzPct val="85000"/>
              <a:buChar char="●"/>
              <a:defRPr sz="2000"/>
            </a:pPr>
            <a:r>
              <a:t>Có thể dùng mạch sau</a:t>
            </a:r>
          </a:p>
          <a:p>
            <a:pPr marL="274320" indent="-274320">
              <a:spcBef>
                <a:spcPts val="500"/>
              </a:spcBef>
              <a:buClr>
                <a:schemeClr val="accent1"/>
              </a:buClr>
              <a:buSzPct val="85000"/>
              <a:buChar char="●"/>
              <a:defRPr sz="1600"/>
            </a:pPr>
          </a:p>
          <a:p>
            <a:pPr marL="274320" indent="-274320">
              <a:spcBef>
                <a:spcPts val="500"/>
              </a:spcBef>
              <a:buClr>
                <a:schemeClr val="accent1"/>
              </a:buClr>
              <a:buSzPct val="85000"/>
              <a:buChar char="●"/>
              <a:defRPr sz="1600"/>
            </a:pPr>
          </a:p>
          <a:p>
            <a:pPr marL="274320" indent="-274320">
              <a:spcBef>
                <a:spcPts val="500"/>
              </a:spcBef>
              <a:buClr>
                <a:schemeClr val="accent1"/>
              </a:buClr>
              <a:buSzPct val="85000"/>
              <a:buChar char="●"/>
              <a:defRPr sz="1600"/>
            </a:pPr>
          </a:p>
          <a:p>
            <a:pPr marL="274320" indent="-274320">
              <a:spcBef>
                <a:spcPts val="500"/>
              </a:spcBef>
              <a:buClr>
                <a:schemeClr val="accent1"/>
              </a:buClr>
              <a:buSzPct val="85000"/>
              <a:buChar char="●"/>
              <a:defRPr sz="1600"/>
            </a:pPr>
          </a:p>
          <a:p>
            <a:pPr marL="274320" indent="-274320">
              <a:spcBef>
                <a:spcPts val="500"/>
              </a:spcBef>
              <a:defRPr sz="1600"/>
            </a:pPr>
          </a:p>
          <a:p>
            <a:pPr marL="274320" indent="-274320">
              <a:spcBef>
                <a:spcPts val="500"/>
              </a:spcBef>
              <a:buClr>
                <a:schemeClr val="accent1"/>
              </a:buClr>
              <a:buSzPct val="85000"/>
              <a:buChar char="●"/>
              <a:defRPr sz="1600"/>
            </a:pPr>
          </a:p>
          <a:p>
            <a:pPr lvl="1" marL="548640" indent="-228600">
              <a:spcBef>
                <a:spcPts val="300"/>
              </a:spcBef>
              <a:buClr>
                <a:schemeClr val="accent2"/>
              </a:buClr>
              <a:buSzPct val="85000"/>
              <a:buChar char="●"/>
              <a:defRPr sz="2000"/>
            </a:pPr>
          </a:p>
          <a:p>
            <a:pPr lvl="1" marL="548640" indent="-228600">
              <a:spcBef>
                <a:spcPts val="300"/>
              </a:spcBef>
              <a:buClr>
                <a:schemeClr val="accent2"/>
              </a:buClr>
              <a:buSzPct val="85000"/>
              <a:buChar char="●"/>
              <a:defRPr sz="2000"/>
            </a:pPr>
          </a:p>
          <a:p>
            <a:pPr lvl="1" marL="548640" indent="-228600">
              <a:spcBef>
                <a:spcPts val="300"/>
              </a:spcBef>
              <a:buClr>
                <a:schemeClr val="accent2"/>
              </a:buClr>
              <a:buSzPct val="85000"/>
              <a:buChar char="●"/>
              <a:defRPr sz="2000"/>
            </a:pPr>
            <a:r>
              <a:t>Chọn C</a:t>
            </a:r>
            <a:r>
              <a:rPr baseline="-25000"/>
              <a:t>1</a:t>
            </a:r>
            <a:r>
              <a:t> = C</a:t>
            </a:r>
            <a:r>
              <a:rPr baseline="-25000"/>
              <a:t>2</a:t>
            </a:r>
            <a:r>
              <a:t> = C</a:t>
            </a:r>
            <a:r>
              <a:rPr baseline="-25000"/>
              <a:t> </a:t>
            </a:r>
            <a:r>
              <a:t> có giá trị thích hợp trong khoảng 100pF đến 0.1</a:t>
            </a:r>
            <a:r>
              <a:rPr>
                <a:latin typeface="Symbol"/>
                <a:ea typeface="Symbol"/>
                <a:cs typeface="Symbol"/>
                <a:sym typeface="Symbol"/>
              </a:rPr>
              <a:t>m</a:t>
            </a:r>
            <a:r>
              <a:t>F</a:t>
            </a:r>
            <a:endParaRPr sz="2400"/>
          </a:p>
          <a:p>
            <a:pPr lvl="1" marL="548640" indent="-228600">
              <a:spcBef>
                <a:spcPts val="300"/>
              </a:spcBef>
              <a:buClr>
                <a:schemeClr val="accent2"/>
              </a:buClr>
              <a:buSzPct val="85000"/>
              <a:buChar char="●"/>
              <a:defRPr sz="2000"/>
            </a:pPr>
            <a:r>
              <a:t>Tính R</a:t>
            </a:r>
            <a:r>
              <a:rPr baseline="-25000"/>
              <a:t>2 </a:t>
            </a:r>
            <a:r>
              <a:t>theo công thức R</a:t>
            </a:r>
            <a:r>
              <a:rPr baseline="-25000"/>
              <a:t>2</a:t>
            </a:r>
            <a:r>
              <a:t> = 2/B.C</a:t>
            </a:r>
            <a:endParaRPr sz="2400"/>
          </a:p>
          <a:p>
            <a:pPr lvl="1" marL="548640" indent="-228600">
              <a:spcBef>
                <a:spcPts val="300"/>
              </a:spcBef>
              <a:buClr>
                <a:schemeClr val="accent2"/>
              </a:buClr>
              <a:buSzPct val="85000"/>
              <a:buChar char="●"/>
              <a:defRPr sz="2000"/>
            </a:pPr>
            <a:r>
              <a:t>Tính R</a:t>
            </a:r>
            <a:r>
              <a:rPr baseline="-25000"/>
              <a:t>1</a:t>
            </a:r>
            <a:r>
              <a:t> = R</a:t>
            </a:r>
            <a:r>
              <a:rPr baseline="-25000"/>
              <a:t>2</a:t>
            </a:r>
            <a:r>
              <a:t> /4Q</a:t>
            </a:r>
            <a:r>
              <a:rPr baseline="30000"/>
              <a:t>2</a:t>
            </a:r>
            <a:endParaRPr sz="2400"/>
          </a:p>
          <a:p>
            <a:pPr lvl="1" marL="548640" indent="-228600">
              <a:spcBef>
                <a:spcPts val="300"/>
              </a:spcBef>
              <a:buClr>
                <a:schemeClr val="accent2"/>
              </a:buClr>
              <a:buSzPct val="85000"/>
              <a:buChar char="●"/>
              <a:defRPr sz="2000"/>
            </a:pPr>
            <a:r>
              <a:t>Chọn R</a:t>
            </a:r>
            <a:r>
              <a:rPr baseline="-25000"/>
              <a:t>a</a:t>
            </a:r>
            <a:r>
              <a:t> thích hợp (thường chọn R</a:t>
            </a:r>
            <a:r>
              <a:rPr baseline="-25000"/>
              <a:t>a</a:t>
            </a:r>
            <a:r>
              <a:t> = 1k</a:t>
            </a:r>
            <a:r>
              <a:rPr>
                <a:latin typeface="Symbol"/>
                <a:ea typeface="Symbol"/>
                <a:cs typeface="Symbol"/>
                <a:sym typeface="Symbol"/>
              </a:rPr>
              <a:t>W</a:t>
            </a:r>
            <a:r>
              <a:t>)</a:t>
            </a:r>
            <a:endParaRPr sz="2400"/>
          </a:p>
          <a:p>
            <a:pPr lvl="1" marL="548640" indent="-228600">
              <a:spcBef>
                <a:spcPts val="300"/>
              </a:spcBef>
              <a:buClr>
                <a:schemeClr val="accent2"/>
              </a:buClr>
              <a:buSzPct val="85000"/>
              <a:buChar char="●"/>
              <a:defRPr sz="2000"/>
            </a:pPr>
            <a:r>
              <a:t>Tính R</a:t>
            </a:r>
            <a:r>
              <a:rPr baseline="-25000"/>
              <a:t>b</a:t>
            </a:r>
            <a:r>
              <a:t> từ công thức R</a:t>
            </a:r>
            <a:r>
              <a:rPr baseline="-25000"/>
              <a:t>b</a:t>
            </a:r>
            <a:r>
              <a:t> = 2Q</a:t>
            </a:r>
            <a:r>
              <a:rPr baseline="30000"/>
              <a:t>2</a:t>
            </a:r>
            <a:r>
              <a:rPr baseline="-25000"/>
              <a:t>.</a:t>
            </a:r>
            <a:r>
              <a:t>R</a:t>
            </a:r>
            <a:r>
              <a:rPr baseline="-25000"/>
              <a:t>a</a:t>
            </a:r>
          </a:p>
        </p:txBody>
      </p:sp>
      <p:sp>
        <p:nvSpPr>
          <p:cNvPr id="1091" name="Title 1"/>
          <p:cNvSpPr txBox="1"/>
          <p:nvPr/>
        </p:nvSpPr>
        <p:spPr>
          <a:xfrm>
            <a:off x="304800" y="171440"/>
            <a:ext cx="8534400" cy="66676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lvl1pPr algn="ctr">
              <a:defRPr sz="4000">
                <a:solidFill>
                  <a:srgbClr val="0066CC"/>
                </a:solidFill>
              </a:defRPr>
            </a:lvl1pPr>
          </a:lstStyle>
          <a:p>
            <a:pPr/>
            <a:r>
              <a:t>Mạch tích cực nén chọn lọc</a:t>
            </a:r>
          </a:p>
        </p:txBody>
      </p:sp>
      <p:sp>
        <p:nvSpPr>
          <p:cNvPr id="1092" name="TextBox 29"/>
          <p:cNvSpPr txBox="1"/>
          <p:nvPr/>
        </p:nvSpPr>
        <p:spPr>
          <a:xfrm>
            <a:off x="4047185" y="3124175"/>
            <a:ext cx="685635" cy="479189"/>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defRPr sz="2400"/>
            </a:pPr>
            <a:r>
              <a:t>v</a:t>
            </a:r>
            <a:r>
              <a:rPr baseline="-25000"/>
              <a:t>out</a:t>
            </a:r>
          </a:p>
        </p:txBody>
      </p:sp>
      <p:sp>
        <p:nvSpPr>
          <p:cNvPr id="1093" name="TextBox 22"/>
          <p:cNvSpPr txBox="1"/>
          <p:nvPr/>
        </p:nvSpPr>
        <p:spPr>
          <a:xfrm>
            <a:off x="229145" y="3043515"/>
            <a:ext cx="533272" cy="479188"/>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defRPr sz="2400"/>
            </a:pPr>
            <a:r>
              <a:t>v</a:t>
            </a:r>
            <a:r>
              <a:rPr baseline="-25000"/>
              <a:t>in</a:t>
            </a:r>
          </a:p>
        </p:txBody>
      </p:sp>
      <p:sp>
        <p:nvSpPr>
          <p:cNvPr id="1094" name="TextBox 24"/>
          <p:cNvSpPr txBox="1"/>
          <p:nvPr/>
        </p:nvSpPr>
        <p:spPr>
          <a:xfrm>
            <a:off x="1125398" y="3079362"/>
            <a:ext cx="1005597" cy="649509"/>
          </a:xfrm>
          <a:prstGeom prst="rect">
            <a:avLst/>
          </a:prstGeom>
          <a:blipFill>
            <a:blip r:embed="rId2"/>
          </a:blipFill>
          <a:ln>
            <a:solidFill>
              <a:srgbClr val="000000"/>
            </a:solidFill>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45719" rIns="45719"/>
          <a:lstStyle/>
          <a:p>
            <a:pPr algn="r">
              <a:lnSpc>
                <a:spcPct val="150000"/>
              </a:lnSpc>
              <a:defRPr sz="1600"/>
            </a:pPr>
            <a:r>
              <a:t>LPF(</a:t>
            </a:r>
            <a:r>
              <a:t>ω</a:t>
            </a:r>
            <a:r>
              <a:rPr baseline="-25000"/>
              <a:t>c1</a:t>
            </a:r>
            <a:r>
              <a:t>)</a:t>
            </a:r>
          </a:p>
        </p:txBody>
      </p:sp>
      <p:sp>
        <p:nvSpPr>
          <p:cNvPr id="1095" name="TextBox 25"/>
          <p:cNvSpPr txBox="1"/>
          <p:nvPr/>
        </p:nvSpPr>
        <p:spPr>
          <a:xfrm>
            <a:off x="2590773" y="3079363"/>
            <a:ext cx="1005597" cy="657236"/>
          </a:xfrm>
          <a:prstGeom prst="rect">
            <a:avLst/>
          </a:prstGeom>
          <a:blipFill>
            <a:blip r:embed="rId3"/>
          </a:blipFill>
          <a:ln>
            <a:solidFill>
              <a:srgbClr val="000000"/>
            </a:solidFill>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45719" rIns="45719"/>
          <a:lstStyle/>
          <a:p>
            <a:pPr algn="r">
              <a:lnSpc>
                <a:spcPct val="150000"/>
              </a:lnSpc>
              <a:defRPr sz="1600"/>
            </a:pPr>
            <a:r>
              <a:t>B</a:t>
            </a:r>
            <a:r>
              <a:rPr>
                <a:latin typeface="+mj-lt"/>
                <a:ea typeface="+mj-ea"/>
                <a:cs typeface="+mj-cs"/>
                <a:sym typeface="Helvetica"/>
              </a:rPr>
              <a:t>ộ</a:t>
            </a:r>
            <a:r>
              <a:t> c</a:t>
            </a:r>
            <a:r>
              <a:rPr>
                <a:latin typeface="+mj-lt"/>
                <a:ea typeface="+mj-ea"/>
                <a:cs typeface="+mj-cs"/>
                <a:sym typeface="Helvetica"/>
              </a:rPr>
              <a:t>ộ</a:t>
            </a:r>
            <a:r>
              <a:t>ng</a:t>
            </a:r>
          </a:p>
        </p:txBody>
      </p:sp>
      <p:grpSp>
        <p:nvGrpSpPr>
          <p:cNvPr id="1098" name="Group 18"/>
          <p:cNvGrpSpPr/>
          <p:nvPr/>
        </p:nvGrpSpPr>
        <p:grpSpPr>
          <a:xfrm>
            <a:off x="2133685" y="3186915"/>
            <a:ext cx="457200" cy="398931"/>
            <a:chOff x="0" y="0"/>
            <a:chExt cx="457199" cy="398929"/>
          </a:xfrm>
        </p:grpSpPr>
        <p:sp>
          <p:nvSpPr>
            <p:cNvPr id="1096" name="Straight Connector 34"/>
            <p:cNvSpPr/>
            <p:nvPr/>
          </p:nvSpPr>
          <p:spPr>
            <a:xfrm>
              <a:off x="-1" y="-1"/>
              <a:ext cx="452275" cy="1"/>
            </a:xfrm>
            <a:prstGeom prst="line">
              <a:avLst/>
            </a:prstGeom>
            <a:noFill/>
            <a:ln w="19050" cap="flat">
              <a:solidFill>
                <a:srgbClr val="FF3300"/>
              </a:solidFill>
              <a:prstDash val="solid"/>
              <a:round/>
            </a:ln>
            <a:effectLst/>
          </p:spPr>
          <p:txBody>
            <a:bodyPr wrap="square" lIns="45719" tIns="45719" rIns="45719" bIns="45719" numCol="1" anchor="t">
              <a:noAutofit/>
            </a:bodyPr>
            <a:lstStyle/>
            <a:p>
              <a:pPr/>
            </a:p>
          </p:txBody>
        </p:sp>
        <p:sp>
          <p:nvSpPr>
            <p:cNvPr id="1097" name="Straight Connector 35"/>
            <p:cNvSpPr/>
            <p:nvPr/>
          </p:nvSpPr>
          <p:spPr>
            <a:xfrm>
              <a:off x="4926" y="398929"/>
              <a:ext cx="452274" cy="1"/>
            </a:xfrm>
            <a:prstGeom prst="line">
              <a:avLst/>
            </a:prstGeom>
            <a:noFill/>
            <a:ln w="19050" cap="flat">
              <a:solidFill>
                <a:srgbClr val="FF3300"/>
              </a:solidFill>
              <a:prstDash val="solid"/>
              <a:round/>
            </a:ln>
            <a:effectLst/>
          </p:spPr>
          <p:txBody>
            <a:bodyPr wrap="square" lIns="45719" tIns="45719" rIns="45719" bIns="45719" numCol="1" anchor="t">
              <a:noAutofit/>
            </a:bodyPr>
            <a:lstStyle/>
            <a:p>
              <a:pPr/>
            </a:p>
          </p:txBody>
        </p:sp>
      </p:grpSp>
      <p:grpSp>
        <p:nvGrpSpPr>
          <p:cNvPr id="1101" name="Group 19"/>
          <p:cNvGrpSpPr/>
          <p:nvPr/>
        </p:nvGrpSpPr>
        <p:grpSpPr>
          <a:xfrm>
            <a:off x="485473" y="3186915"/>
            <a:ext cx="639925" cy="398834"/>
            <a:chOff x="0" y="0"/>
            <a:chExt cx="639924" cy="398833"/>
          </a:xfrm>
        </p:grpSpPr>
        <p:sp>
          <p:nvSpPr>
            <p:cNvPr id="1099" name="Straight Connector 32"/>
            <p:cNvSpPr/>
            <p:nvPr/>
          </p:nvSpPr>
          <p:spPr>
            <a:xfrm>
              <a:off x="0" y="-1"/>
              <a:ext cx="633029" cy="1"/>
            </a:xfrm>
            <a:prstGeom prst="line">
              <a:avLst/>
            </a:prstGeom>
            <a:noFill/>
            <a:ln w="19050" cap="flat">
              <a:solidFill>
                <a:srgbClr val="FF3300"/>
              </a:solidFill>
              <a:prstDash val="solid"/>
              <a:round/>
            </a:ln>
            <a:effectLst/>
          </p:spPr>
          <p:txBody>
            <a:bodyPr wrap="square" lIns="45719" tIns="45719" rIns="45719" bIns="45719" numCol="1" anchor="t">
              <a:noAutofit/>
            </a:bodyPr>
            <a:lstStyle/>
            <a:p>
              <a:pPr/>
            </a:p>
          </p:txBody>
        </p:sp>
        <p:sp>
          <p:nvSpPr>
            <p:cNvPr id="1100" name="Straight Connector 33"/>
            <p:cNvSpPr/>
            <p:nvPr/>
          </p:nvSpPr>
          <p:spPr>
            <a:xfrm>
              <a:off x="6895" y="398833"/>
              <a:ext cx="633030" cy="1"/>
            </a:xfrm>
            <a:prstGeom prst="line">
              <a:avLst/>
            </a:prstGeom>
            <a:noFill/>
            <a:ln w="19050" cap="flat">
              <a:solidFill>
                <a:srgbClr val="FF3300"/>
              </a:solidFill>
              <a:prstDash val="solid"/>
              <a:round/>
            </a:ln>
            <a:effectLst/>
          </p:spPr>
          <p:txBody>
            <a:bodyPr wrap="square" lIns="45719" tIns="45719" rIns="45719" bIns="45719" numCol="1" anchor="t">
              <a:noAutofit/>
            </a:bodyPr>
            <a:lstStyle/>
            <a:p>
              <a:pPr/>
            </a:p>
          </p:txBody>
        </p:sp>
      </p:grpSp>
      <p:grpSp>
        <p:nvGrpSpPr>
          <p:cNvPr id="1104" name="Group 22"/>
          <p:cNvGrpSpPr/>
          <p:nvPr/>
        </p:nvGrpSpPr>
        <p:grpSpPr>
          <a:xfrm>
            <a:off x="3596369" y="3186915"/>
            <a:ext cx="639926" cy="398834"/>
            <a:chOff x="0" y="0"/>
            <a:chExt cx="639924" cy="398833"/>
          </a:xfrm>
        </p:grpSpPr>
        <p:sp>
          <p:nvSpPr>
            <p:cNvPr id="1102" name="Straight Connector 30"/>
            <p:cNvSpPr/>
            <p:nvPr/>
          </p:nvSpPr>
          <p:spPr>
            <a:xfrm>
              <a:off x="0" y="-1"/>
              <a:ext cx="633029" cy="1"/>
            </a:xfrm>
            <a:prstGeom prst="line">
              <a:avLst/>
            </a:prstGeom>
            <a:noFill/>
            <a:ln w="19050" cap="flat">
              <a:solidFill>
                <a:srgbClr val="FF3300"/>
              </a:solidFill>
              <a:prstDash val="solid"/>
              <a:round/>
            </a:ln>
            <a:effectLst/>
          </p:spPr>
          <p:txBody>
            <a:bodyPr wrap="square" lIns="45719" tIns="45719" rIns="45719" bIns="45719" numCol="1" anchor="t">
              <a:noAutofit/>
            </a:bodyPr>
            <a:lstStyle/>
            <a:p>
              <a:pPr/>
            </a:p>
          </p:txBody>
        </p:sp>
        <p:sp>
          <p:nvSpPr>
            <p:cNvPr id="1103" name="Straight Connector 31"/>
            <p:cNvSpPr/>
            <p:nvPr/>
          </p:nvSpPr>
          <p:spPr>
            <a:xfrm>
              <a:off x="6895" y="398833"/>
              <a:ext cx="633030" cy="1"/>
            </a:xfrm>
            <a:prstGeom prst="line">
              <a:avLst/>
            </a:prstGeom>
            <a:noFill/>
            <a:ln w="19050" cap="flat">
              <a:solidFill>
                <a:srgbClr val="FF3300"/>
              </a:solidFill>
              <a:prstDash val="solid"/>
              <a:round/>
            </a:ln>
            <a:effectLst/>
          </p:spPr>
          <p:txBody>
            <a:bodyPr wrap="square" lIns="45719" tIns="45719" rIns="45719" bIns="45719" numCol="1" anchor="t">
              <a:noAutofit/>
            </a:bodyPr>
            <a:lstStyle/>
            <a:p>
              <a:pPr/>
            </a:p>
          </p:txBody>
        </p:sp>
      </p:grpSp>
      <p:sp>
        <p:nvSpPr>
          <p:cNvPr id="1105" name="TextBox 36"/>
          <p:cNvSpPr txBox="1"/>
          <p:nvPr/>
        </p:nvSpPr>
        <p:spPr>
          <a:xfrm>
            <a:off x="1116435" y="3957692"/>
            <a:ext cx="1005598" cy="657236"/>
          </a:xfrm>
          <a:prstGeom prst="rect">
            <a:avLst/>
          </a:prstGeom>
          <a:blipFill>
            <a:blip r:embed="rId4"/>
          </a:blipFill>
          <a:ln>
            <a:solidFill>
              <a:srgbClr val="000000"/>
            </a:solidFill>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45719" rIns="45719"/>
          <a:lstStyle/>
          <a:p>
            <a:pPr algn="r">
              <a:lnSpc>
                <a:spcPct val="150000"/>
              </a:lnSpc>
              <a:defRPr sz="1600"/>
            </a:pPr>
            <a:r>
              <a:t>HPF(</a:t>
            </a:r>
            <a:r>
              <a:t>ω</a:t>
            </a:r>
            <a:r>
              <a:rPr baseline="-25000"/>
              <a:t>c2</a:t>
            </a:r>
            <a:r>
              <a:t>)</a:t>
            </a:r>
          </a:p>
        </p:txBody>
      </p:sp>
      <p:sp>
        <p:nvSpPr>
          <p:cNvPr id="1106" name="Straight Connector 43"/>
          <p:cNvSpPr/>
          <p:nvPr/>
        </p:nvSpPr>
        <p:spPr>
          <a:xfrm flipH="1">
            <a:off x="838597" y="3196446"/>
            <a:ext cx="1" cy="904647"/>
          </a:xfrm>
          <a:prstGeom prst="line">
            <a:avLst/>
          </a:prstGeom>
          <a:ln w="19050">
            <a:solidFill>
              <a:srgbClr val="0066CC"/>
            </a:solidFill>
            <a:headEnd type="oval"/>
          </a:ln>
        </p:spPr>
        <p:txBody>
          <a:bodyPr lIns="45719" rIns="45719"/>
          <a:lstStyle/>
          <a:p>
            <a:pPr/>
          </a:p>
        </p:txBody>
      </p:sp>
      <p:sp>
        <p:nvSpPr>
          <p:cNvPr id="1107" name="Straight Connector 45"/>
          <p:cNvSpPr/>
          <p:nvPr/>
        </p:nvSpPr>
        <p:spPr>
          <a:xfrm>
            <a:off x="838597" y="4101093"/>
            <a:ext cx="274321" cy="1"/>
          </a:xfrm>
          <a:prstGeom prst="line">
            <a:avLst/>
          </a:prstGeom>
          <a:ln w="19050">
            <a:solidFill>
              <a:srgbClr val="0066CC"/>
            </a:solidFill>
          </a:ln>
        </p:spPr>
        <p:txBody>
          <a:bodyPr lIns="45719" rIns="45719"/>
          <a:lstStyle/>
          <a:p>
            <a:pPr/>
          </a:p>
        </p:txBody>
      </p:sp>
      <p:sp>
        <p:nvSpPr>
          <p:cNvPr id="1108" name="Straight Connector 48"/>
          <p:cNvSpPr/>
          <p:nvPr/>
        </p:nvSpPr>
        <p:spPr>
          <a:xfrm flipH="1">
            <a:off x="605569" y="3595279"/>
            <a:ext cx="1" cy="904648"/>
          </a:xfrm>
          <a:prstGeom prst="line">
            <a:avLst/>
          </a:prstGeom>
          <a:ln w="19050">
            <a:solidFill>
              <a:srgbClr val="0066CC"/>
            </a:solidFill>
            <a:headEnd type="oval"/>
          </a:ln>
        </p:spPr>
        <p:txBody>
          <a:bodyPr lIns="45719" rIns="45719"/>
          <a:lstStyle/>
          <a:p>
            <a:pPr/>
          </a:p>
        </p:txBody>
      </p:sp>
      <p:sp>
        <p:nvSpPr>
          <p:cNvPr id="1109" name="Straight Connector 49"/>
          <p:cNvSpPr/>
          <p:nvPr/>
        </p:nvSpPr>
        <p:spPr>
          <a:xfrm>
            <a:off x="605569" y="4499927"/>
            <a:ext cx="502921" cy="1"/>
          </a:xfrm>
          <a:prstGeom prst="line">
            <a:avLst/>
          </a:prstGeom>
          <a:ln w="19050">
            <a:solidFill>
              <a:srgbClr val="0066CC"/>
            </a:solidFill>
          </a:ln>
        </p:spPr>
        <p:txBody>
          <a:bodyPr lIns="45719" rIns="45719"/>
          <a:lstStyle/>
          <a:p>
            <a:pPr/>
          </a:p>
        </p:txBody>
      </p:sp>
      <p:grpSp>
        <p:nvGrpSpPr>
          <p:cNvPr id="1112" name="Group 50"/>
          <p:cNvGrpSpPr/>
          <p:nvPr/>
        </p:nvGrpSpPr>
        <p:grpSpPr>
          <a:xfrm>
            <a:off x="2148025" y="3750658"/>
            <a:ext cx="1189703" cy="749628"/>
            <a:chOff x="0" y="0"/>
            <a:chExt cx="1189701" cy="749626"/>
          </a:xfrm>
        </p:grpSpPr>
        <p:sp>
          <p:nvSpPr>
            <p:cNvPr id="1110" name="Straight Connector 51"/>
            <p:cNvSpPr/>
            <p:nvPr/>
          </p:nvSpPr>
          <p:spPr>
            <a:xfrm flipH="1">
              <a:off x="1189701" y="0"/>
              <a:ext cx="1" cy="749626"/>
            </a:xfrm>
            <a:prstGeom prst="line">
              <a:avLst/>
            </a:prstGeom>
            <a:noFill/>
            <a:ln w="19050" cap="flat">
              <a:solidFill>
                <a:srgbClr val="0066CC"/>
              </a:solidFill>
              <a:prstDash val="solid"/>
              <a:round/>
            </a:ln>
            <a:effectLst/>
          </p:spPr>
          <p:txBody>
            <a:bodyPr wrap="square" lIns="45719" tIns="45719" rIns="45719" bIns="45719" numCol="1" anchor="t">
              <a:noAutofit/>
            </a:bodyPr>
            <a:lstStyle/>
            <a:p>
              <a:pPr/>
            </a:p>
          </p:txBody>
        </p:sp>
        <p:sp>
          <p:nvSpPr>
            <p:cNvPr id="1111" name="Straight Connector 52"/>
            <p:cNvSpPr/>
            <p:nvPr/>
          </p:nvSpPr>
          <p:spPr>
            <a:xfrm flipH="1" flipV="1">
              <a:off x="0" y="749626"/>
              <a:ext cx="1188433" cy="1"/>
            </a:xfrm>
            <a:prstGeom prst="line">
              <a:avLst/>
            </a:prstGeom>
            <a:noFill/>
            <a:ln w="19050" cap="flat">
              <a:solidFill>
                <a:srgbClr val="0066CC"/>
              </a:solidFill>
              <a:prstDash val="solid"/>
              <a:round/>
            </a:ln>
            <a:effectLst/>
          </p:spPr>
          <p:txBody>
            <a:bodyPr wrap="square" lIns="45719" tIns="45719" rIns="45719" bIns="45719" numCol="1" anchor="t">
              <a:noAutofit/>
            </a:bodyPr>
            <a:lstStyle/>
            <a:p>
              <a:pPr/>
            </a:p>
          </p:txBody>
        </p:sp>
      </p:grpSp>
      <p:grpSp>
        <p:nvGrpSpPr>
          <p:cNvPr id="1115" name="Group 53"/>
          <p:cNvGrpSpPr/>
          <p:nvPr/>
        </p:nvGrpSpPr>
        <p:grpSpPr>
          <a:xfrm>
            <a:off x="2124721" y="3733632"/>
            <a:ext cx="824031" cy="365760"/>
            <a:chOff x="0" y="0"/>
            <a:chExt cx="824030" cy="365758"/>
          </a:xfrm>
        </p:grpSpPr>
        <p:sp>
          <p:nvSpPr>
            <p:cNvPr id="1113" name="Straight Connector 54"/>
            <p:cNvSpPr/>
            <p:nvPr/>
          </p:nvSpPr>
          <p:spPr>
            <a:xfrm>
              <a:off x="824030" y="0"/>
              <a:ext cx="1" cy="365759"/>
            </a:xfrm>
            <a:prstGeom prst="line">
              <a:avLst/>
            </a:prstGeom>
            <a:noFill/>
            <a:ln w="19050" cap="flat">
              <a:solidFill>
                <a:srgbClr val="0066CC"/>
              </a:solidFill>
              <a:prstDash val="solid"/>
              <a:round/>
            </a:ln>
            <a:effectLst/>
          </p:spPr>
          <p:txBody>
            <a:bodyPr wrap="square" lIns="45719" tIns="45719" rIns="45719" bIns="45719" numCol="1" anchor="t">
              <a:noAutofit/>
            </a:bodyPr>
            <a:lstStyle/>
            <a:p>
              <a:pPr/>
            </a:p>
          </p:txBody>
        </p:sp>
        <p:sp>
          <p:nvSpPr>
            <p:cNvPr id="1114" name="Straight Connector 55"/>
            <p:cNvSpPr/>
            <p:nvPr/>
          </p:nvSpPr>
          <p:spPr>
            <a:xfrm flipH="1" flipV="1">
              <a:off x="-1" y="365671"/>
              <a:ext cx="822762" cy="1"/>
            </a:xfrm>
            <a:prstGeom prst="line">
              <a:avLst/>
            </a:prstGeom>
            <a:noFill/>
            <a:ln w="19050" cap="flat">
              <a:solidFill>
                <a:srgbClr val="0066CC"/>
              </a:solidFill>
              <a:prstDash val="solid"/>
              <a:round/>
            </a:ln>
            <a:effectLst/>
          </p:spPr>
          <p:txBody>
            <a:bodyPr wrap="square" lIns="45719" tIns="45719" rIns="45719" bIns="45719" numCol="1" anchor="t">
              <a:noAutofit/>
            </a:bodyPr>
            <a:lstStyle/>
            <a:p>
              <a:pPr/>
            </a:p>
          </p:txBody>
        </p:sp>
      </p:grpSp>
      <p:pic>
        <p:nvPicPr>
          <p:cNvPr id="1116" name="Picture 3" descr="Picture 3"/>
          <p:cNvPicPr>
            <a:picLocks noChangeAspect="1"/>
          </p:cNvPicPr>
          <p:nvPr/>
        </p:nvPicPr>
        <p:blipFill>
          <a:blip r:embed="rId5">
            <a:extLst/>
          </a:blip>
          <a:stretch>
            <a:fillRect/>
          </a:stretch>
        </p:blipFill>
        <p:spPr>
          <a:xfrm>
            <a:off x="609600" y="4800600"/>
            <a:ext cx="3200400" cy="1905000"/>
          </a:xfrm>
          <a:prstGeom prst="rect">
            <a:avLst/>
          </a:prstGeom>
          <a:ln w="12700">
            <a:miter lim="400000"/>
          </a:ln>
        </p:spPr>
      </p:pic>
      <p:pic>
        <p:nvPicPr>
          <p:cNvPr id="1117" name="Picture 5" descr="Picture 5"/>
          <p:cNvPicPr>
            <a:picLocks noChangeAspect="1"/>
          </p:cNvPicPr>
          <p:nvPr/>
        </p:nvPicPr>
        <p:blipFill>
          <a:blip r:embed="rId6">
            <a:extLst/>
          </a:blip>
          <a:stretch>
            <a:fillRect/>
          </a:stretch>
        </p:blipFill>
        <p:spPr>
          <a:xfrm>
            <a:off x="5105400" y="1371600"/>
            <a:ext cx="3392528" cy="237744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 name="Image" descr="Image"/>
          <p:cNvPicPr>
            <a:picLocks noChangeAspect="1"/>
          </p:cNvPicPr>
          <p:nvPr/>
        </p:nvPicPr>
        <p:blipFill>
          <a:blip r:embed="rId2">
            <a:extLst/>
          </a:blip>
          <a:stretch>
            <a:fillRect/>
          </a:stretch>
        </p:blipFill>
        <p:spPr>
          <a:xfrm>
            <a:off x="0" y="1094287"/>
            <a:ext cx="9080556" cy="4912648"/>
          </a:xfrm>
          <a:prstGeom prst="rect">
            <a:avLst/>
          </a:prstGeom>
          <a:ln w="12700">
            <a:miter lim="400000"/>
          </a:ln>
        </p:spPr>
      </p:pic>
      <p:sp>
        <p:nvSpPr>
          <p:cNvPr id="204" name="Square"/>
          <p:cNvSpPr/>
          <p:nvPr/>
        </p:nvSpPr>
        <p:spPr>
          <a:xfrm>
            <a:off x="67182" y="4730456"/>
            <a:ext cx="1270001" cy="1270001"/>
          </a:xfrm>
          <a:prstGeom prst="rect">
            <a:avLst/>
          </a:prstGeom>
          <a:solidFill>
            <a:srgbClr val="FFFFFF"/>
          </a:solidFill>
          <a:ln w="12700">
            <a:miter lim="400000"/>
          </a:ln>
        </p:spPr>
        <p:txBody>
          <a:bodyPr lIns="45719" rIns="45719" anchor="ctr"/>
          <a:lstStyle/>
          <a:p>
            <a:pP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9" name="Title 1"/>
          <p:cNvSpPr txBox="1"/>
          <p:nvPr>
            <p:ph type="title"/>
          </p:nvPr>
        </p:nvSpPr>
        <p:spPr>
          <a:xfrm>
            <a:off x="609600" y="533400"/>
            <a:ext cx="7772400" cy="838200"/>
          </a:xfrm>
          <a:prstGeom prst="rect">
            <a:avLst/>
          </a:prstGeom>
        </p:spPr>
        <p:txBody>
          <a:bodyPr/>
          <a:lstStyle>
            <a:lvl1pPr algn="ctr">
              <a:defRPr b="1" i="1">
                <a:solidFill>
                  <a:srgbClr val="FF0000"/>
                </a:solidFill>
              </a:defRPr>
            </a:lvl1pPr>
          </a:lstStyle>
          <a:p>
            <a:pPr/>
            <a:r>
              <a:t>Nội dung</a:t>
            </a:r>
          </a:p>
        </p:txBody>
      </p:sp>
      <p:sp>
        <p:nvSpPr>
          <p:cNvPr id="1120" name="Content Placeholder 2"/>
          <p:cNvSpPr txBox="1"/>
          <p:nvPr>
            <p:ph type="body" idx="1"/>
          </p:nvPr>
        </p:nvSpPr>
        <p:spPr>
          <a:xfrm>
            <a:off x="226703" y="2057400"/>
            <a:ext cx="8853853" cy="4572000"/>
          </a:xfrm>
          <a:prstGeom prst="rect">
            <a:avLst/>
          </a:prstGeom>
        </p:spPr>
        <p:txBody>
          <a:bodyPr/>
          <a:lstStyle/>
          <a:p>
            <a:pPr marL="274320" indent="-274320">
              <a:buFont typeface="Wingdings 2"/>
              <a:buBlip>
                <a:blip r:embed="rId2"/>
              </a:buBlip>
              <a:defRPr sz="4200"/>
            </a:pPr>
            <a:r>
              <a:t> Khái niệm về mạch lọc tần số</a:t>
            </a:r>
          </a:p>
          <a:p>
            <a:pPr marL="274320" indent="-274320">
              <a:buFont typeface="Wingdings 2"/>
              <a:buBlip>
                <a:blip r:embed="rId2"/>
              </a:buBlip>
              <a:defRPr sz="4200"/>
            </a:pPr>
            <a:r>
              <a:t> Mạch lọc thụ động</a:t>
            </a:r>
          </a:p>
          <a:p>
            <a:pPr marL="274320" indent="-274320">
              <a:buFont typeface="Wingdings 2"/>
              <a:buBlip>
                <a:blip r:embed="rId2"/>
              </a:buBlip>
              <a:defRPr sz="4200"/>
            </a:pPr>
            <a:r>
              <a:t> Mạch lọc tích cực</a:t>
            </a:r>
          </a:p>
          <a:p>
            <a:pPr marL="274320" indent="-274320">
              <a:buFont typeface="Wingdings 2"/>
              <a:buBlip>
                <a:blip r:embed="rId2"/>
              </a:buBlip>
              <a:defRPr b="1" sz="4200">
                <a:solidFill>
                  <a:schemeClr val="accent1"/>
                </a:solidFill>
              </a:defRPr>
            </a:pPr>
            <a:r>
              <a:t> Thiết kế mạch lọc tích cực bậc cao</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2" name="Content Placeholder 2"/>
          <p:cNvSpPr txBox="1"/>
          <p:nvPr>
            <p:ph type="body" idx="1"/>
          </p:nvPr>
        </p:nvSpPr>
        <p:spPr>
          <a:xfrm>
            <a:off x="152400" y="1066800"/>
            <a:ext cx="8839200" cy="5604427"/>
          </a:xfrm>
          <a:prstGeom prst="rect">
            <a:avLst/>
          </a:prstGeom>
        </p:spPr>
        <p:txBody>
          <a:bodyPr/>
          <a:lstStyle/>
          <a:p>
            <a:pPr>
              <a:defRPr sz="2400"/>
            </a:pPr>
            <a:r>
              <a:t>Ưu điểm của mạch lọc bậc cao là đặc tuyến biên độ tần số vuông góc gần với mạch lọc lý tưởng.</a:t>
            </a:r>
          </a:p>
          <a:p>
            <a:pPr>
              <a:defRPr sz="2400"/>
            </a:pPr>
          </a:p>
          <a:p>
            <a:pPr>
              <a:defRPr sz="2400"/>
            </a:pPr>
            <a:r>
              <a:t>Để thực hiện mạch lọc tích cực bậc cao ta ghép nối tiếp các bộ lọc bậc thấp (bậc 1 và bậc 2) với nhau. Hàm truyền đạt lúc này sẽ là: </a:t>
            </a:r>
          </a:p>
          <a:p>
            <a:pPr algn="ctr">
              <a:buSzTx/>
              <a:buFont typeface="Wingdings 2"/>
              <a:buNone/>
              <a:defRPr sz="2400">
                <a:solidFill>
                  <a:srgbClr val="C00000"/>
                </a:solidFill>
              </a:defRPr>
            </a:pPr>
            <a:r>
              <a:t>K=K</a:t>
            </a:r>
            <a:r>
              <a:rPr baseline="-21833"/>
              <a:t>1</a:t>
            </a:r>
            <a:r>
              <a:t>.K</a:t>
            </a:r>
            <a:r>
              <a:rPr baseline="-21833"/>
              <a:t>2</a:t>
            </a:r>
            <a:r>
              <a:t>→ độ dốc tăng lên→ đặc tuyến gần với lý tưởng</a:t>
            </a:r>
            <a:endParaRPr baseline="-25000" sz="2000"/>
          </a:p>
        </p:txBody>
      </p:sp>
      <p:sp>
        <p:nvSpPr>
          <p:cNvPr id="1123" name="Title 1"/>
          <p:cNvSpPr txBox="1"/>
          <p:nvPr/>
        </p:nvSpPr>
        <p:spPr>
          <a:xfrm>
            <a:off x="304800" y="171440"/>
            <a:ext cx="8534400" cy="66676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lvl1pPr>
              <a:defRPr sz="4000">
                <a:solidFill>
                  <a:srgbClr val="0066CC"/>
                </a:solidFill>
              </a:defRPr>
            </a:lvl1pPr>
          </a:lstStyle>
          <a:p>
            <a:pPr/>
            <a:r>
              <a:t>Thiết kế mạch lọc tích cực bậc cao</a:t>
            </a:r>
          </a:p>
        </p:txBody>
      </p:sp>
      <p:pic>
        <p:nvPicPr>
          <p:cNvPr id="1124" name="Image" descr="Image"/>
          <p:cNvPicPr>
            <a:picLocks noChangeAspect="1"/>
          </p:cNvPicPr>
          <p:nvPr/>
        </p:nvPicPr>
        <p:blipFill>
          <a:blip r:embed="rId2">
            <a:extLst/>
          </a:blip>
          <a:stretch>
            <a:fillRect/>
          </a:stretch>
        </p:blipFill>
        <p:spPr>
          <a:xfrm>
            <a:off x="994871" y="3548441"/>
            <a:ext cx="6872113" cy="1382102"/>
          </a:xfrm>
          <a:prstGeom prst="rect">
            <a:avLst/>
          </a:prstGeom>
          <a:ln w="12700">
            <a:miter lim="400000"/>
          </a:ln>
        </p:spPr>
      </p:pic>
      <p:pic>
        <p:nvPicPr>
          <p:cNvPr id="1125" name="Image" descr="Image"/>
          <p:cNvPicPr>
            <a:picLocks noChangeAspect="1"/>
          </p:cNvPicPr>
          <p:nvPr/>
        </p:nvPicPr>
        <p:blipFill>
          <a:blip r:embed="rId3">
            <a:extLst/>
          </a:blip>
          <a:stretch>
            <a:fillRect/>
          </a:stretch>
        </p:blipFill>
        <p:spPr>
          <a:xfrm>
            <a:off x="994871" y="5232245"/>
            <a:ext cx="6697058" cy="1438982"/>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132" name="Group 10"/>
          <p:cNvGrpSpPr/>
          <p:nvPr/>
        </p:nvGrpSpPr>
        <p:grpSpPr>
          <a:xfrm>
            <a:off x="1600199" y="914399"/>
            <a:ext cx="5707329" cy="2786830"/>
            <a:chOff x="0" y="0"/>
            <a:chExt cx="5707327" cy="2786828"/>
          </a:xfrm>
        </p:grpSpPr>
        <p:pic>
          <p:nvPicPr>
            <p:cNvPr id="1127" name="Picture 2" descr="Picture 2"/>
            <p:cNvPicPr>
              <a:picLocks noChangeAspect="1"/>
            </p:cNvPicPr>
            <p:nvPr/>
          </p:nvPicPr>
          <p:blipFill>
            <a:blip r:embed="rId2">
              <a:extLst/>
            </a:blip>
            <a:stretch>
              <a:fillRect/>
            </a:stretch>
          </p:blipFill>
          <p:spPr>
            <a:xfrm>
              <a:off x="0" y="0"/>
              <a:ext cx="5707328" cy="2176464"/>
            </a:xfrm>
            <a:prstGeom prst="rect">
              <a:avLst/>
            </a:prstGeom>
            <a:ln w="12700" cap="flat">
              <a:noFill/>
              <a:miter lim="400000"/>
            </a:ln>
            <a:effectLst/>
          </p:spPr>
        </p:pic>
        <p:sp>
          <p:nvSpPr>
            <p:cNvPr id="1128" name="Right Brace 6"/>
            <p:cNvSpPr/>
            <p:nvPr/>
          </p:nvSpPr>
          <p:spPr>
            <a:xfrm rot="5400000">
              <a:off x="1524000" y="1036319"/>
              <a:ext cx="274321" cy="2468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90"/>
                    <a:pt x="10800" y="200"/>
                  </a:cubicBezTo>
                  <a:lnTo>
                    <a:pt x="10800" y="10600"/>
                  </a:lnTo>
                  <a:cubicBezTo>
                    <a:pt x="10800" y="10710"/>
                    <a:pt x="15635" y="10800"/>
                    <a:pt x="21600" y="10800"/>
                  </a:cubicBezTo>
                  <a:cubicBezTo>
                    <a:pt x="15635" y="10800"/>
                    <a:pt x="10800" y="10890"/>
                    <a:pt x="10800" y="11000"/>
                  </a:cubicBezTo>
                  <a:lnTo>
                    <a:pt x="10800" y="21400"/>
                  </a:lnTo>
                  <a:cubicBezTo>
                    <a:pt x="10800" y="21510"/>
                    <a:pt x="5965" y="21600"/>
                    <a:pt x="0" y="21600"/>
                  </a:cubicBezTo>
                </a:path>
              </a:pathLst>
            </a:custGeom>
            <a:noFill/>
            <a:ln w="19050" cap="flat">
              <a:solidFill>
                <a:srgbClr val="AF360B"/>
              </a:solidFill>
              <a:prstDash val="solid"/>
              <a:round/>
            </a:ln>
            <a:effectLst/>
          </p:spPr>
          <p:txBody>
            <a:bodyPr wrap="square" lIns="45719" tIns="45719" rIns="45719" bIns="45719" numCol="1" anchor="ctr">
              <a:noAutofit/>
            </a:bodyPr>
            <a:lstStyle/>
            <a:p>
              <a:pPr algn="ctr"/>
            </a:p>
          </p:txBody>
        </p:sp>
        <p:sp>
          <p:nvSpPr>
            <p:cNvPr id="1129" name="Right Brace 7"/>
            <p:cNvSpPr/>
            <p:nvPr/>
          </p:nvSpPr>
          <p:spPr>
            <a:xfrm rot="5400000">
              <a:off x="4206240" y="1356360"/>
              <a:ext cx="274321" cy="182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121"/>
                    <a:pt x="10800" y="270"/>
                  </a:cubicBezTo>
                  <a:lnTo>
                    <a:pt x="10800" y="10530"/>
                  </a:lnTo>
                  <a:cubicBezTo>
                    <a:pt x="10800" y="10679"/>
                    <a:pt x="15635" y="10800"/>
                    <a:pt x="21600" y="10800"/>
                  </a:cubicBezTo>
                  <a:cubicBezTo>
                    <a:pt x="15635" y="10800"/>
                    <a:pt x="10800" y="10921"/>
                    <a:pt x="10800" y="11070"/>
                  </a:cubicBezTo>
                  <a:lnTo>
                    <a:pt x="10800" y="21330"/>
                  </a:lnTo>
                  <a:cubicBezTo>
                    <a:pt x="10800" y="21479"/>
                    <a:pt x="5965" y="21600"/>
                    <a:pt x="0" y="21600"/>
                  </a:cubicBezTo>
                </a:path>
              </a:pathLst>
            </a:custGeom>
            <a:noFill/>
            <a:ln w="19050" cap="flat">
              <a:solidFill>
                <a:srgbClr val="AF360B"/>
              </a:solidFill>
              <a:prstDash val="solid"/>
              <a:round/>
            </a:ln>
            <a:effectLst/>
          </p:spPr>
          <p:txBody>
            <a:bodyPr wrap="square" lIns="45719" tIns="45719" rIns="45719" bIns="45719" numCol="1" anchor="ctr">
              <a:noAutofit/>
            </a:bodyPr>
            <a:lstStyle/>
            <a:p>
              <a:pPr algn="ctr"/>
            </a:p>
          </p:txBody>
        </p:sp>
        <p:sp>
          <p:nvSpPr>
            <p:cNvPr id="1130" name="TextBox 8"/>
            <p:cNvSpPr txBox="1"/>
            <p:nvPr/>
          </p:nvSpPr>
          <p:spPr>
            <a:xfrm>
              <a:off x="1066800" y="2438400"/>
              <a:ext cx="1219201" cy="3484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lstStyle>
            <a:p>
              <a:pPr/>
              <a:r>
                <a:t>40dB/dec</a:t>
              </a:r>
            </a:p>
          </p:txBody>
        </p:sp>
        <p:sp>
          <p:nvSpPr>
            <p:cNvPr id="1131" name="TextBox 9"/>
            <p:cNvSpPr txBox="1"/>
            <p:nvPr/>
          </p:nvSpPr>
          <p:spPr>
            <a:xfrm>
              <a:off x="3505200" y="2438400"/>
              <a:ext cx="1371600" cy="3484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lstStyle>
            <a:p>
              <a:pPr/>
              <a:r>
                <a:t>20dB/dec</a:t>
              </a:r>
            </a:p>
          </p:txBody>
        </p:sp>
      </p:grpSp>
      <p:sp>
        <p:nvSpPr>
          <p:cNvPr id="1133" name="Title 1"/>
          <p:cNvSpPr txBox="1"/>
          <p:nvPr/>
        </p:nvSpPr>
        <p:spPr>
          <a:xfrm>
            <a:off x="304800" y="171440"/>
            <a:ext cx="8534400" cy="66676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lvl1pPr>
              <a:defRPr sz="4000">
                <a:solidFill>
                  <a:srgbClr val="0066CC"/>
                </a:solidFill>
              </a:defRPr>
            </a:lvl1pPr>
          </a:lstStyle>
          <a:p>
            <a:pPr/>
            <a:r>
              <a:t>Thiết kế mạch lọc tích cực bậc cao</a:t>
            </a:r>
          </a:p>
        </p:txBody>
      </p:sp>
      <p:grpSp>
        <p:nvGrpSpPr>
          <p:cNvPr id="1139" name="Group 17"/>
          <p:cNvGrpSpPr/>
          <p:nvPr/>
        </p:nvGrpSpPr>
        <p:grpSpPr>
          <a:xfrm>
            <a:off x="2057399" y="3886200"/>
            <a:ext cx="5059681" cy="2950898"/>
            <a:chOff x="0" y="0"/>
            <a:chExt cx="5059679" cy="2950897"/>
          </a:xfrm>
        </p:grpSpPr>
        <p:pic>
          <p:nvPicPr>
            <p:cNvPr id="1134" name="Picture 3" descr="Picture 3"/>
            <p:cNvPicPr>
              <a:picLocks noChangeAspect="1"/>
            </p:cNvPicPr>
            <p:nvPr/>
          </p:nvPicPr>
          <p:blipFill>
            <a:blip r:embed="rId3">
              <a:extLst/>
            </a:blip>
            <a:stretch>
              <a:fillRect/>
            </a:stretch>
          </p:blipFill>
          <p:spPr>
            <a:xfrm>
              <a:off x="30479" y="0"/>
              <a:ext cx="5029201" cy="2331010"/>
            </a:xfrm>
            <a:prstGeom prst="rect">
              <a:avLst/>
            </a:prstGeom>
            <a:ln w="12700" cap="flat">
              <a:noFill/>
              <a:miter lim="400000"/>
            </a:ln>
            <a:effectLst/>
          </p:spPr>
        </p:pic>
        <p:sp>
          <p:nvSpPr>
            <p:cNvPr id="1135" name="Right Brace 13"/>
            <p:cNvSpPr/>
            <p:nvPr/>
          </p:nvSpPr>
          <p:spPr>
            <a:xfrm rot="5400000">
              <a:off x="1097280" y="1200387"/>
              <a:ext cx="274321" cy="2468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90"/>
                    <a:pt x="10800" y="200"/>
                  </a:cubicBezTo>
                  <a:lnTo>
                    <a:pt x="10800" y="10600"/>
                  </a:lnTo>
                  <a:cubicBezTo>
                    <a:pt x="10800" y="10710"/>
                    <a:pt x="15635" y="10800"/>
                    <a:pt x="21600" y="10800"/>
                  </a:cubicBezTo>
                  <a:cubicBezTo>
                    <a:pt x="15635" y="10800"/>
                    <a:pt x="10800" y="10890"/>
                    <a:pt x="10800" y="11000"/>
                  </a:cubicBezTo>
                  <a:lnTo>
                    <a:pt x="10800" y="21400"/>
                  </a:lnTo>
                  <a:cubicBezTo>
                    <a:pt x="10800" y="21510"/>
                    <a:pt x="5965" y="21600"/>
                    <a:pt x="0" y="21600"/>
                  </a:cubicBezTo>
                </a:path>
              </a:pathLst>
            </a:custGeom>
            <a:noFill/>
            <a:ln w="19050" cap="flat">
              <a:solidFill>
                <a:srgbClr val="AF360B"/>
              </a:solidFill>
              <a:prstDash val="solid"/>
              <a:round/>
            </a:ln>
            <a:effectLst/>
          </p:spPr>
          <p:txBody>
            <a:bodyPr wrap="square" lIns="45719" tIns="45719" rIns="45719" bIns="45719" numCol="1" anchor="ctr">
              <a:noAutofit/>
            </a:bodyPr>
            <a:lstStyle/>
            <a:p>
              <a:pPr algn="ctr"/>
            </a:p>
          </p:txBody>
        </p:sp>
        <p:sp>
          <p:nvSpPr>
            <p:cNvPr id="1136" name="Right Brace 14"/>
            <p:cNvSpPr/>
            <p:nvPr/>
          </p:nvSpPr>
          <p:spPr>
            <a:xfrm rot="5400000">
              <a:off x="3779520" y="1520428"/>
              <a:ext cx="274321" cy="182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121"/>
                    <a:pt x="10800" y="270"/>
                  </a:cubicBezTo>
                  <a:lnTo>
                    <a:pt x="10800" y="10530"/>
                  </a:lnTo>
                  <a:cubicBezTo>
                    <a:pt x="10800" y="10679"/>
                    <a:pt x="15635" y="10800"/>
                    <a:pt x="21600" y="10800"/>
                  </a:cubicBezTo>
                  <a:cubicBezTo>
                    <a:pt x="15635" y="10800"/>
                    <a:pt x="10800" y="10921"/>
                    <a:pt x="10800" y="11070"/>
                  </a:cubicBezTo>
                  <a:lnTo>
                    <a:pt x="10800" y="21330"/>
                  </a:lnTo>
                  <a:cubicBezTo>
                    <a:pt x="10800" y="21479"/>
                    <a:pt x="5965" y="21600"/>
                    <a:pt x="0" y="21600"/>
                  </a:cubicBezTo>
                </a:path>
              </a:pathLst>
            </a:custGeom>
            <a:noFill/>
            <a:ln w="19050" cap="flat">
              <a:solidFill>
                <a:srgbClr val="AF360B"/>
              </a:solidFill>
              <a:prstDash val="solid"/>
              <a:round/>
            </a:ln>
            <a:effectLst/>
          </p:spPr>
          <p:txBody>
            <a:bodyPr wrap="square" lIns="45719" tIns="45719" rIns="45719" bIns="45719" numCol="1" anchor="ctr">
              <a:noAutofit/>
            </a:bodyPr>
            <a:lstStyle/>
            <a:p>
              <a:pPr algn="ctr"/>
            </a:p>
          </p:txBody>
        </p:sp>
        <p:sp>
          <p:nvSpPr>
            <p:cNvPr id="1137" name="TextBox 15"/>
            <p:cNvSpPr txBox="1"/>
            <p:nvPr/>
          </p:nvSpPr>
          <p:spPr>
            <a:xfrm>
              <a:off x="609599" y="2602468"/>
              <a:ext cx="1249681" cy="3484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lstStyle>
            <a:p>
              <a:pPr/>
              <a:r>
                <a:t>40dB/dec</a:t>
              </a:r>
            </a:p>
          </p:txBody>
        </p:sp>
        <p:sp>
          <p:nvSpPr>
            <p:cNvPr id="1138" name="TextBox 16"/>
            <p:cNvSpPr txBox="1"/>
            <p:nvPr/>
          </p:nvSpPr>
          <p:spPr>
            <a:xfrm>
              <a:off x="3002279" y="2602468"/>
              <a:ext cx="1447801" cy="3484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lstStyle>
            <a:p>
              <a:pPr/>
              <a:r>
                <a:t>20dB/dec</a:t>
              </a:r>
            </a:p>
          </p:txBody>
        </p:sp>
      </p:gr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1" name="Content Placeholder 2"/>
          <p:cNvSpPr txBox="1"/>
          <p:nvPr>
            <p:ph type="body" idx="1"/>
          </p:nvPr>
        </p:nvSpPr>
        <p:spPr>
          <a:xfrm>
            <a:off x="152400" y="1066800"/>
            <a:ext cx="8382000" cy="5604427"/>
          </a:xfrm>
          <a:prstGeom prst="rect">
            <a:avLst/>
          </a:prstGeom>
        </p:spPr>
        <p:txBody>
          <a:bodyPr/>
          <a:lstStyle>
            <a:lvl1pPr>
              <a:defRPr sz="2500"/>
            </a:lvl1pPr>
          </a:lstStyle>
          <a:p>
            <a:pPr/>
            <a:r>
              <a:t>Mạch lọc thông dải được thiết kế từ mạch lọc thông cao và mạch lọc thông thấp như biểu diễn trong hình dưới đây.</a:t>
            </a:r>
          </a:p>
        </p:txBody>
      </p:sp>
      <p:sp>
        <p:nvSpPr>
          <p:cNvPr id="1142" name="Title 1"/>
          <p:cNvSpPr txBox="1"/>
          <p:nvPr/>
        </p:nvSpPr>
        <p:spPr>
          <a:xfrm>
            <a:off x="304800" y="171440"/>
            <a:ext cx="8534400" cy="66676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4000">
                <a:solidFill>
                  <a:srgbClr val="0066CC"/>
                </a:solidFill>
              </a:defRPr>
            </a:pPr>
            <a:r>
              <a:t>Thiết kế mạch lọc tích cực </a:t>
            </a:r>
            <a:r>
              <a:rPr b="1">
                <a:solidFill>
                  <a:schemeClr val="accent1">
                    <a:lumOff val="-9176"/>
                  </a:schemeClr>
                </a:solidFill>
              </a:rPr>
              <a:t>thông dải</a:t>
            </a:r>
          </a:p>
        </p:txBody>
      </p:sp>
      <p:pic>
        <p:nvPicPr>
          <p:cNvPr id="1143" name="Image" descr="Image"/>
          <p:cNvPicPr>
            <a:picLocks noChangeAspect="1"/>
          </p:cNvPicPr>
          <p:nvPr/>
        </p:nvPicPr>
        <p:blipFill>
          <a:blip r:embed="rId2">
            <a:extLst/>
          </a:blip>
          <a:stretch>
            <a:fillRect/>
          </a:stretch>
        </p:blipFill>
        <p:spPr>
          <a:xfrm>
            <a:off x="1287736" y="2169291"/>
            <a:ext cx="6568528" cy="1377817"/>
          </a:xfrm>
          <a:prstGeom prst="rect">
            <a:avLst/>
          </a:prstGeom>
          <a:ln w="12700">
            <a:miter lim="400000"/>
          </a:ln>
        </p:spPr>
      </p:pic>
      <p:pic>
        <p:nvPicPr>
          <p:cNvPr id="1144" name="Image" descr="Image"/>
          <p:cNvPicPr>
            <a:picLocks noChangeAspect="1"/>
          </p:cNvPicPr>
          <p:nvPr/>
        </p:nvPicPr>
        <p:blipFill>
          <a:blip r:embed="rId3">
            <a:extLst/>
          </a:blip>
          <a:stretch>
            <a:fillRect/>
          </a:stretch>
        </p:blipFill>
        <p:spPr>
          <a:xfrm>
            <a:off x="1399987" y="4050960"/>
            <a:ext cx="6045896" cy="2620267"/>
          </a:xfrm>
          <a:prstGeom prst="rect">
            <a:avLst/>
          </a:prstGeom>
          <a:ln w="12700">
            <a:miter lim="400000"/>
          </a:ln>
        </p:spPr>
      </p:pic>
      <p:pic>
        <p:nvPicPr>
          <p:cNvPr id="1145" name="Image" descr="Image"/>
          <p:cNvPicPr>
            <a:picLocks noChangeAspect="1"/>
          </p:cNvPicPr>
          <p:nvPr/>
        </p:nvPicPr>
        <p:blipFill>
          <a:blip r:embed="rId4">
            <a:extLst/>
          </a:blip>
          <a:stretch>
            <a:fillRect/>
          </a:stretch>
        </p:blipFill>
        <p:spPr>
          <a:xfrm>
            <a:off x="6045894" y="3703328"/>
            <a:ext cx="2799976" cy="695265"/>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7" name="Content Placeholder 2"/>
          <p:cNvSpPr txBox="1"/>
          <p:nvPr>
            <p:ph type="body" idx="1"/>
          </p:nvPr>
        </p:nvSpPr>
        <p:spPr>
          <a:xfrm>
            <a:off x="152400" y="1066800"/>
            <a:ext cx="8382000" cy="5604427"/>
          </a:xfrm>
          <a:prstGeom prst="rect">
            <a:avLst/>
          </a:prstGeom>
        </p:spPr>
        <p:txBody>
          <a:bodyPr/>
          <a:lstStyle>
            <a:lvl1pPr>
              <a:defRPr sz="2500"/>
            </a:lvl1pPr>
          </a:lstStyle>
          <a:p>
            <a:pPr/>
            <a:r>
              <a:t>Mạch lọc thông dải được thiết kế từ mạch lọc thông cao và mạch lọc thông thấp như biểu diễn trong hình dưới đây.</a:t>
            </a:r>
          </a:p>
        </p:txBody>
      </p:sp>
      <p:sp>
        <p:nvSpPr>
          <p:cNvPr id="1148" name="Title 1"/>
          <p:cNvSpPr txBox="1"/>
          <p:nvPr/>
        </p:nvSpPr>
        <p:spPr>
          <a:xfrm>
            <a:off x="304800" y="171440"/>
            <a:ext cx="8534400" cy="66676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4000">
                <a:solidFill>
                  <a:srgbClr val="0066CC"/>
                </a:solidFill>
              </a:defRPr>
            </a:pPr>
            <a:r>
              <a:t>Thiết kế mạch lọc tích cực </a:t>
            </a:r>
            <a:r>
              <a:rPr b="1">
                <a:solidFill>
                  <a:schemeClr val="accent1">
                    <a:lumOff val="-9176"/>
                  </a:schemeClr>
                </a:solidFill>
              </a:rPr>
              <a:t>chặn dải</a:t>
            </a:r>
          </a:p>
        </p:txBody>
      </p:sp>
      <p:pic>
        <p:nvPicPr>
          <p:cNvPr id="1149" name="Image" descr="Image"/>
          <p:cNvPicPr>
            <a:picLocks noChangeAspect="1"/>
          </p:cNvPicPr>
          <p:nvPr/>
        </p:nvPicPr>
        <p:blipFill>
          <a:blip r:embed="rId2">
            <a:extLst/>
          </a:blip>
          <a:stretch>
            <a:fillRect/>
          </a:stretch>
        </p:blipFill>
        <p:spPr>
          <a:xfrm>
            <a:off x="1281252" y="1958298"/>
            <a:ext cx="4764643" cy="2218196"/>
          </a:xfrm>
          <a:prstGeom prst="rect">
            <a:avLst/>
          </a:prstGeom>
          <a:ln w="12700">
            <a:miter lim="400000"/>
          </a:ln>
        </p:spPr>
      </p:pic>
      <p:pic>
        <p:nvPicPr>
          <p:cNvPr id="1150" name="Image" descr="Image"/>
          <p:cNvPicPr>
            <a:picLocks noChangeAspect="1"/>
          </p:cNvPicPr>
          <p:nvPr/>
        </p:nvPicPr>
        <p:blipFill>
          <a:blip r:embed="rId3">
            <a:extLst/>
          </a:blip>
          <a:stretch>
            <a:fillRect/>
          </a:stretch>
        </p:blipFill>
        <p:spPr>
          <a:xfrm>
            <a:off x="1344714" y="4398592"/>
            <a:ext cx="4701181" cy="2412393"/>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2" name="Title 1"/>
          <p:cNvSpPr txBox="1"/>
          <p:nvPr/>
        </p:nvSpPr>
        <p:spPr>
          <a:xfrm>
            <a:off x="304800" y="57140"/>
            <a:ext cx="8534400" cy="66676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lvl1pPr>
              <a:defRPr sz="4000">
                <a:solidFill>
                  <a:srgbClr val="0066CC"/>
                </a:solidFill>
              </a:defRPr>
            </a:lvl1pPr>
          </a:lstStyle>
          <a:p>
            <a:pPr/>
            <a:r>
              <a:t>Thiết kế mạch lọc tích cực bậc cao</a:t>
            </a:r>
          </a:p>
        </p:txBody>
      </p:sp>
      <p:pic>
        <p:nvPicPr>
          <p:cNvPr id="1153" name="Image" descr="Image"/>
          <p:cNvPicPr>
            <a:picLocks noChangeAspect="1"/>
          </p:cNvPicPr>
          <p:nvPr/>
        </p:nvPicPr>
        <p:blipFill>
          <a:blip r:embed="rId2">
            <a:extLst/>
          </a:blip>
          <a:stretch>
            <a:fillRect/>
          </a:stretch>
        </p:blipFill>
        <p:spPr>
          <a:xfrm>
            <a:off x="4193665" y="3640092"/>
            <a:ext cx="4950335" cy="3114450"/>
          </a:xfrm>
          <a:prstGeom prst="rect">
            <a:avLst/>
          </a:prstGeom>
          <a:ln w="12700">
            <a:miter lim="400000"/>
          </a:ln>
        </p:spPr>
      </p:pic>
      <p:pic>
        <p:nvPicPr>
          <p:cNvPr id="1154" name="Image" descr="Image"/>
          <p:cNvPicPr>
            <a:picLocks noChangeAspect="1"/>
          </p:cNvPicPr>
          <p:nvPr/>
        </p:nvPicPr>
        <p:blipFill>
          <a:blip r:embed="rId3">
            <a:extLst/>
          </a:blip>
          <a:stretch>
            <a:fillRect/>
          </a:stretch>
        </p:blipFill>
        <p:spPr>
          <a:xfrm>
            <a:off x="151880" y="685800"/>
            <a:ext cx="5558248" cy="3511841"/>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6" name="Title 1"/>
          <p:cNvSpPr txBox="1"/>
          <p:nvPr/>
        </p:nvSpPr>
        <p:spPr>
          <a:xfrm>
            <a:off x="304800" y="6340"/>
            <a:ext cx="8534400" cy="66676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lvl1pPr>
              <a:defRPr sz="4000">
                <a:solidFill>
                  <a:srgbClr val="0066CC"/>
                </a:solidFill>
              </a:defRPr>
            </a:lvl1pPr>
          </a:lstStyle>
          <a:p>
            <a:pPr/>
            <a:r>
              <a:t>Thiết kế mạch lọc tích cực bậc cao</a:t>
            </a:r>
          </a:p>
        </p:txBody>
      </p:sp>
      <p:pic>
        <p:nvPicPr>
          <p:cNvPr id="1157" name="Image" descr="Image"/>
          <p:cNvPicPr>
            <a:picLocks noChangeAspect="1"/>
          </p:cNvPicPr>
          <p:nvPr/>
        </p:nvPicPr>
        <p:blipFill>
          <a:blip r:embed="rId2">
            <a:extLst/>
          </a:blip>
          <a:srcRect l="0" t="0" r="0" b="16102"/>
          <a:stretch>
            <a:fillRect/>
          </a:stretch>
        </p:blipFill>
        <p:spPr>
          <a:xfrm>
            <a:off x="4193665" y="3640092"/>
            <a:ext cx="4950335" cy="2612942"/>
          </a:xfrm>
          <a:prstGeom prst="rect">
            <a:avLst/>
          </a:prstGeom>
          <a:ln w="12700">
            <a:miter lim="400000"/>
          </a:ln>
        </p:spPr>
      </p:pic>
      <p:pic>
        <p:nvPicPr>
          <p:cNvPr id="1158" name="Image" descr="Image"/>
          <p:cNvPicPr>
            <a:picLocks noChangeAspect="1"/>
          </p:cNvPicPr>
          <p:nvPr/>
        </p:nvPicPr>
        <p:blipFill>
          <a:blip r:embed="rId3">
            <a:extLst/>
          </a:blip>
          <a:srcRect l="0" t="0" r="0" b="16739"/>
          <a:stretch>
            <a:fillRect/>
          </a:stretch>
        </p:blipFill>
        <p:spPr>
          <a:xfrm>
            <a:off x="151880" y="685800"/>
            <a:ext cx="5558248" cy="2923988"/>
          </a:xfrm>
          <a:prstGeom prst="rect">
            <a:avLst/>
          </a:prstGeom>
          <a:ln w="12700">
            <a:miter lim="400000"/>
          </a:ln>
        </p:spPr>
      </p:pic>
      <p:pic>
        <p:nvPicPr>
          <p:cNvPr id="1159" name="Image" descr="Image"/>
          <p:cNvPicPr>
            <a:picLocks noChangeAspect="1"/>
          </p:cNvPicPr>
          <p:nvPr/>
        </p:nvPicPr>
        <p:blipFill>
          <a:blip r:embed="rId4">
            <a:extLst/>
          </a:blip>
          <a:stretch>
            <a:fillRect/>
          </a:stretch>
        </p:blipFill>
        <p:spPr>
          <a:xfrm>
            <a:off x="151880" y="4446665"/>
            <a:ext cx="4193667" cy="1399343"/>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1" name="Title 1"/>
          <p:cNvSpPr txBox="1"/>
          <p:nvPr/>
        </p:nvSpPr>
        <p:spPr>
          <a:xfrm>
            <a:off x="304800" y="6340"/>
            <a:ext cx="8534400" cy="66676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lvl1pPr>
              <a:defRPr sz="4000">
                <a:solidFill>
                  <a:srgbClr val="0066CC"/>
                </a:solidFill>
              </a:defRPr>
            </a:lvl1pPr>
          </a:lstStyle>
          <a:p>
            <a:pPr/>
            <a:r>
              <a:t>Thiết kế mạch lọc tích cực bậc cao</a:t>
            </a:r>
          </a:p>
        </p:txBody>
      </p:sp>
      <p:pic>
        <p:nvPicPr>
          <p:cNvPr id="1162" name="Image" descr="Image"/>
          <p:cNvPicPr>
            <a:picLocks noChangeAspect="1"/>
          </p:cNvPicPr>
          <p:nvPr/>
        </p:nvPicPr>
        <p:blipFill>
          <a:blip r:embed="rId2">
            <a:extLst/>
          </a:blip>
          <a:srcRect l="0" t="0" r="0" b="16102"/>
          <a:stretch>
            <a:fillRect/>
          </a:stretch>
        </p:blipFill>
        <p:spPr>
          <a:xfrm>
            <a:off x="4193665" y="3640092"/>
            <a:ext cx="4950335" cy="2612942"/>
          </a:xfrm>
          <a:prstGeom prst="rect">
            <a:avLst/>
          </a:prstGeom>
          <a:ln w="12700">
            <a:miter lim="400000"/>
          </a:ln>
        </p:spPr>
      </p:pic>
      <p:pic>
        <p:nvPicPr>
          <p:cNvPr id="1163" name="Image" descr="Image"/>
          <p:cNvPicPr>
            <a:picLocks noChangeAspect="1"/>
          </p:cNvPicPr>
          <p:nvPr/>
        </p:nvPicPr>
        <p:blipFill>
          <a:blip r:embed="rId3">
            <a:extLst/>
          </a:blip>
          <a:srcRect l="0" t="0" r="0" b="16739"/>
          <a:stretch>
            <a:fillRect/>
          </a:stretch>
        </p:blipFill>
        <p:spPr>
          <a:xfrm>
            <a:off x="151880" y="685800"/>
            <a:ext cx="5558248" cy="2923988"/>
          </a:xfrm>
          <a:prstGeom prst="rect">
            <a:avLst/>
          </a:prstGeom>
          <a:ln w="12700">
            <a:miter lim="400000"/>
          </a:ln>
        </p:spPr>
      </p:pic>
      <p:pic>
        <p:nvPicPr>
          <p:cNvPr id="1164" name="Image" descr="Image"/>
          <p:cNvPicPr>
            <a:picLocks noChangeAspect="1"/>
          </p:cNvPicPr>
          <p:nvPr/>
        </p:nvPicPr>
        <p:blipFill>
          <a:blip r:embed="rId4">
            <a:extLst/>
          </a:blip>
          <a:stretch>
            <a:fillRect/>
          </a:stretch>
        </p:blipFill>
        <p:spPr>
          <a:xfrm>
            <a:off x="505505" y="4130812"/>
            <a:ext cx="2270922" cy="1349577"/>
          </a:xfrm>
          <a:prstGeom prst="rect">
            <a:avLst/>
          </a:prstGeom>
          <a:ln w="12700">
            <a:miter lim="400000"/>
          </a:ln>
        </p:spPr>
      </p:pic>
      <p:pic>
        <p:nvPicPr>
          <p:cNvPr id="1165" name="Image" descr="Image"/>
          <p:cNvPicPr>
            <a:picLocks noChangeAspect="1"/>
          </p:cNvPicPr>
          <p:nvPr/>
        </p:nvPicPr>
        <p:blipFill>
          <a:blip r:embed="rId5">
            <a:extLst/>
          </a:blip>
          <a:stretch>
            <a:fillRect/>
          </a:stretch>
        </p:blipFill>
        <p:spPr>
          <a:xfrm>
            <a:off x="1640965" y="5624533"/>
            <a:ext cx="2552701" cy="1016001"/>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7" name="Title 1"/>
          <p:cNvSpPr txBox="1"/>
          <p:nvPr/>
        </p:nvSpPr>
        <p:spPr>
          <a:xfrm>
            <a:off x="304800" y="200659"/>
            <a:ext cx="8534400" cy="523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lvl1pPr defTabSz="457200">
              <a:lnSpc>
                <a:spcPts val="5000"/>
              </a:lnSpc>
              <a:spcBef>
                <a:spcPts val="1200"/>
              </a:spcBef>
              <a:defRPr b="1" sz="2766">
                <a:solidFill>
                  <a:schemeClr val="accent1">
                    <a:lumOff val="-9176"/>
                  </a:schemeClr>
                </a:solidFill>
                <a:latin typeface="Times"/>
                <a:ea typeface="Times"/>
                <a:cs typeface="Times"/>
                <a:sym typeface="Times"/>
              </a:defRPr>
            </a:lvl1pPr>
          </a:lstStyle>
          <a:p>
            <a:pPr/>
            <a:r>
              <a:t>FILTER DESIGN USING STANDARD TABLES </a:t>
            </a:r>
          </a:p>
        </p:txBody>
      </p:sp>
      <p:pic>
        <p:nvPicPr>
          <p:cNvPr id="1168" name="Image" descr="Image"/>
          <p:cNvPicPr>
            <a:picLocks noChangeAspect="1"/>
          </p:cNvPicPr>
          <p:nvPr/>
        </p:nvPicPr>
        <p:blipFill>
          <a:blip r:embed="rId2">
            <a:extLst/>
          </a:blip>
          <a:stretch>
            <a:fillRect/>
          </a:stretch>
        </p:blipFill>
        <p:spPr>
          <a:xfrm>
            <a:off x="0" y="2206302"/>
            <a:ext cx="9144000" cy="2445396"/>
          </a:xfrm>
          <a:prstGeom prst="rect">
            <a:avLst/>
          </a:prstGeom>
          <a:ln w="12700">
            <a:miter lim="400000"/>
          </a:ln>
        </p:spPr>
      </p:pic>
      <p:sp>
        <p:nvSpPr>
          <p:cNvPr id="1169" name="Av"/>
          <p:cNvSpPr txBox="1"/>
          <p:nvPr/>
        </p:nvSpPr>
        <p:spPr>
          <a:xfrm>
            <a:off x="2220102" y="3302158"/>
            <a:ext cx="412453" cy="40923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2300"/>
            </a:pPr>
            <a:r>
              <a:t>A</a:t>
            </a:r>
            <a:r>
              <a:rPr baseline="-5999"/>
              <a:t>v</a:t>
            </a:r>
          </a:p>
        </p:txBody>
      </p:sp>
      <p:sp>
        <p:nvSpPr>
          <p:cNvPr id="1170" name="Av"/>
          <p:cNvSpPr txBox="1"/>
          <p:nvPr/>
        </p:nvSpPr>
        <p:spPr>
          <a:xfrm>
            <a:off x="4040608" y="3302158"/>
            <a:ext cx="412453" cy="40923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2300"/>
            </a:pPr>
            <a:r>
              <a:t>A</a:t>
            </a:r>
            <a:r>
              <a:rPr baseline="-5999"/>
              <a:t>v</a:t>
            </a:r>
          </a:p>
        </p:txBody>
      </p:sp>
      <p:sp>
        <p:nvSpPr>
          <p:cNvPr id="1171" name="Av"/>
          <p:cNvSpPr txBox="1"/>
          <p:nvPr/>
        </p:nvSpPr>
        <p:spPr>
          <a:xfrm>
            <a:off x="6825796" y="3302158"/>
            <a:ext cx="412453" cy="40923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2300"/>
            </a:pPr>
            <a:r>
              <a:t>A</a:t>
            </a:r>
            <a:r>
              <a:rPr baseline="-5999"/>
              <a:t>v</a:t>
            </a:r>
          </a:p>
        </p:txBody>
      </p:sp>
      <p:sp>
        <p:nvSpPr>
          <p:cNvPr id="1172" name="Kc is the frequency cutoff correction factor and Q is the quality factor for the filter"/>
          <p:cNvSpPr txBox="1"/>
          <p:nvPr/>
        </p:nvSpPr>
        <p:spPr>
          <a:xfrm>
            <a:off x="194193" y="5217004"/>
            <a:ext cx="8842521" cy="1310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lnSpc>
                <a:spcPts val="4200"/>
              </a:lnSpc>
              <a:spcBef>
                <a:spcPts val="1200"/>
              </a:spcBef>
              <a:defRPr sz="2333">
                <a:latin typeface="Times"/>
                <a:ea typeface="Times"/>
                <a:cs typeface="Times"/>
                <a:sym typeface="Times"/>
              </a:defRPr>
            </a:pPr>
            <a:r>
              <a:t>K</a:t>
            </a:r>
            <a:r>
              <a:rPr baseline="-5999"/>
              <a:t>c</a:t>
            </a:r>
            <a:r>
              <a:t> is the frequency cutoff correction factor and Q is the quality factor for the filter </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4" name="Title 1"/>
          <p:cNvSpPr txBox="1"/>
          <p:nvPr/>
        </p:nvSpPr>
        <p:spPr>
          <a:xfrm>
            <a:off x="304800" y="200659"/>
            <a:ext cx="8534400" cy="523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lvl1pPr defTabSz="457200">
              <a:lnSpc>
                <a:spcPts val="5000"/>
              </a:lnSpc>
              <a:spcBef>
                <a:spcPts val="1200"/>
              </a:spcBef>
              <a:defRPr b="1" sz="2766">
                <a:solidFill>
                  <a:schemeClr val="accent1">
                    <a:lumOff val="-9176"/>
                  </a:schemeClr>
                </a:solidFill>
                <a:latin typeface="Times"/>
                <a:ea typeface="Times"/>
                <a:cs typeface="Times"/>
                <a:sym typeface="Times"/>
              </a:defRPr>
            </a:lvl1pPr>
          </a:lstStyle>
          <a:p>
            <a:pPr/>
            <a:r>
              <a:t>Example</a:t>
            </a:r>
          </a:p>
        </p:txBody>
      </p:sp>
      <p:sp>
        <p:nvSpPr>
          <p:cNvPr id="1175" name="Design three four-pole low-pass filters with a cutoff frequency equal to 600 Hz to provide Butterworth, Chebyshev, and Bessel responses.…"/>
          <p:cNvSpPr txBox="1"/>
          <p:nvPr/>
        </p:nvSpPr>
        <p:spPr>
          <a:xfrm>
            <a:off x="115862" y="2494279"/>
            <a:ext cx="9028138" cy="2428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lnSpc>
                <a:spcPts val="4700"/>
              </a:lnSpc>
              <a:spcBef>
                <a:spcPts val="1200"/>
              </a:spcBef>
              <a:defRPr sz="2733">
                <a:latin typeface="Times"/>
                <a:ea typeface="Times"/>
                <a:cs typeface="Times"/>
                <a:sym typeface="Times"/>
              </a:defRPr>
            </a:pPr>
            <a:r>
              <a:t>Design three four-pole low-pass filters with a cutoff frequency equal to 600 Hz to provide Butterworth, Chebyshev, and Bessel responses. </a:t>
            </a:r>
          </a:p>
          <a:p>
            <a:pPr defTabSz="457200">
              <a:lnSpc>
                <a:spcPts val="4700"/>
              </a:lnSpc>
              <a:spcBef>
                <a:spcPts val="1200"/>
              </a:spcBef>
              <a:defRPr sz="2733">
                <a:latin typeface="Times"/>
                <a:ea typeface="Times"/>
                <a:cs typeface="Times"/>
                <a:sym typeface="Times"/>
              </a:defRPr>
            </a:pPr>
          </a:p>
          <a:p>
            <a:pPr defTabSz="457200">
              <a:lnSpc>
                <a:spcPts val="4700"/>
              </a:lnSpc>
              <a:spcBef>
                <a:spcPts val="1200"/>
              </a:spcBef>
              <a:defRPr sz="2733">
                <a:latin typeface="Times"/>
                <a:ea typeface="Times"/>
                <a:cs typeface="Times"/>
                <a:sym typeface="Times"/>
              </a:defRPr>
            </a:pPr>
            <a:r>
              <a:t>Calculate quality factor and bandwidth of the circuit.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Title 1"/>
          <p:cNvSpPr txBox="1"/>
          <p:nvPr>
            <p:ph type="title"/>
          </p:nvPr>
        </p:nvSpPr>
        <p:spPr>
          <a:xfrm>
            <a:off x="914400" y="274638"/>
            <a:ext cx="7772400" cy="639763"/>
          </a:xfrm>
          <a:prstGeom prst="rect">
            <a:avLst/>
          </a:prstGeom>
        </p:spPr>
        <p:txBody>
          <a:bodyPr/>
          <a:lstStyle/>
          <a:p>
            <a:pPr defTabSz="786384">
              <a:defRPr sz="3440">
                <a:solidFill>
                  <a:srgbClr val="0066CC"/>
                </a:solidFill>
              </a:defRPr>
            </a:pPr>
            <a:r>
              <a:t>Đ</a:t>
            </a:r>
            <a:r>
              <a:t>ặc tuyến truyền đạt của mạch lọc lý tưởng</a:t>
            </a:r>
          </a:p>
        </p:txBody>
      </p:sp>
      <p:grpSp>
        <p:nvGrpSpPr>
          <p:cNvPr id="255" name="Group 59"/>
          <p:cNvGrpSpPr/>
          <p:nvPr/>
        </p:nvGrpSpPr>
        <p:grpSpPr>
          <a:xfrm>
            <a:off x="1685487" y="1316780"/>
            <a:ext cx="6567220" cy="5449558"/>
            <a:chOff x="0" y="0"/>
            <a:chExt cx="6567219" cy="5449556"/>
          </a:xfrm>
        </p:grpSpPr>
        <p:grpSp>
          <p:nvGrpSpPr>
            <p:cNvPr id="216" name="Group 51"/>
            <p:cNvGrpSpPr/>
            <p:nvPr/>
          </p:nvGrpSpPr>
          <p:grpSpPr>
            <a:xfrm>
              <a:off x="33506" y="-1"/>
              <a:ext cx="3406466" cy="2300051"/>
              <a:chOff x="0" y="0"/>
              <a:chExt cx="3406465" cy="2300049"/>
            </a:xfrm>
          </p:grpSpPr>
          <p:sp>
            <p:nvSpPr>
              <p:cNvPr id="207" name="Text Box 8"/>
              <p:cNvSpPr txBox="1"/>
              <p:nvPr/>
            </p:nvSpPr>
            <p:spPr>
              <a:xfrm>
                <a:off x="0" y="110509"/>
                <a:ext cx="429299" cy="4260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nSpc>
                    <a:spcPct val="130000"/>
                  </a:lnSpc>
                  <a:spcBef>
                    <a:spcPts val="900"/>
                  </a:spcBef>
                  <a:defRPr sz="1600"/>
                </a:lvl1pPr>
              </a:lstStyle>
              <a:p>
                <a:pPr/>
                <a:r>
                  <a:t>1</a:t>
                </a:r>
              </a:p>
            </p:txBody>
          </p:sp>
          <p:sp>
            <p:nvSpPr>
              <p:cNvPr id="208" name="Text Box 9"/>
              <p:cNvSpPr txBox="1"/>
              <p:nvPr/>
            </p:nvSpPr>
            <p:spPr>
              <a:xfrm>
                <a:off x="50259" y="1121206"/>
                <a:ext cx="281453" cy="4260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nSpc>
                    <a:spcPct val="130000"/>
                  </a:lnSpc>
                  <a:defRPr sz="1600"/>
                </a:lvl1pPr>
              </a:lstStyle>
              <a:p>
                <a:pPr/>
                <a:r>
                  <a:t>0</a:t>
                </a:r>
              </a:p>
            </p:txBody>
          </p:sp>
          <p:sp>
            <p:nvSpPr>
              <p:cNvPr id="209" name="Text Box 10"/>
              <p:cNvSpPr txBox="1"/>
              <p:nvPr/>
            </p:nvSpPr>
            <p:spPr>
              <a:xfrm>
                <a:off x="2714003" y="983070"/>
                <a:ext cx="235034" cy="4260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nSpc>
                    <a:spcPct val="130000"/>
                  </a:lnSpc>
                  <a:spcBef>
                    <a:spcPts val="900"/>
                  </a:spcBef>
                  <a:defRPr sz="1600"/>
                </a:lvl1pPr>
              </a:lstStyle>
              <a:p>
                <a:pPr/>
                <a:r>
                  <a:t>f</a:t>
                </a:r>
              </a:p>
            </p:txBody>
          </p:sp>
          <p:sp>
            <p:nvSpPr>
              <p:cNvPr id="210" name="Text Box 11"/>
              <p:cNvSpPr txBox="1"/>
              <p:nvPr/>
            </p:nvSpPr>
            <p:spPr>
              <a:xfrm>
                <a:off x="1357001" y="1452733"/>
                <a:ext cx="317287" cy="478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nSpc>
                    <a:spcPct val="130000"/>
                  </a:lnSpc>
                  <a:defRPr sz="1600"/>
                </a:pPr>
                <a:r>
                  <a:t>f</a:t>
                </a:r>
                <a:r>
                  <a:rPr baseline="-25000"/>
                  <a:t>c</a:t>
                </a:r>
              </a:p>
            </p:txBody>
          </p:sp>
          <p:sp>
            <p:nvSpPr>
              <p:cNvPr id="211" name="Line 4"/>
              <p:cNvSpPr/>
              <p:nvPr/>
            </p:nvSpPr>
            <p:spPr>
              <a:xfrm flipH="1">
                <a:off x="502593" y="0"/>
                <a:ext cx="1" cy="1436618"/>
              </a:xfrm>
              <a:prstGeom prst="line">
                <a:avLst/>
              </a:prstGeom>
              <a:noFill/>
              <a:ln w="9525" cap="flat">
                <a:solidFill>
                  <a:srgbClr val="000000"/>
                </a:solidFill>
                <a:prstDash val="solid"/>
                <a:miter lim="800000"/>
                <a:headEnd type="triangle" w="med" len="med"/>
              </a:ln>
              <a:effectLst/>
            </p:spPr>
            <p:txBody>
              <a:bodyPr wrap="square" lIns="45719" tIns="45719" rIns="45719" bIns="45719" numCol="1" anchor="t">
                <a:noAutofit/>
              </a:bodyPr>
              <a:lstStyle/>
              <a:p>
                <a:pPr/>
              </a:p>
            </p:txBody>
          </p:sp>
          <p:sp>
            <p:nvSpPr>
              <p:cNvPr id="212" name="Line 5"/>
              <p:cNvSpPr/>
              <p:nvPr/>
            </p:nvSpPr>
            <p:spPr>
              <a:xfrm>
                <a:off x="502593" y="1436617"/>
                <a:ext cx="2211411" cy="1"/>
              </a:xfrm>
              <a:prstGeom prst="line">
                <a:avLst/>
              </a:prstGeom>
              <a:noFill/>
              <a:ln w="9525" cap="flat">
                <a:solidFill>
                  <a:srgbClr val="000000"/>
                </a:solidFill>
                <a:prstDash val="solid"/>
                <a:miter lim="800000"/>
                <a:tailEnd type="triangle" w="med" len="med"/>
              </a:ln>
              <a:effectLst/>
            </p:spPr>
            <p:txBody>
              <a:bodyPr wrap="square" lIns="45719" tIns="45719" rIns="45719" bIns="45719" numCol="1" anchor="t">
                <a:noAutofit/>
              </a:bodyPr>
              <a:lstStyle/>
              <a:p>
                <a:pPr/>
              </a:p>
            </p:txBody>
          </p:sp>
          <p:sp>
            <p:nvSpPr>
              <p:cNvPr id="213" name="Line 6"/>
              <p:cNvSpPr/>
              <p:nvPr/>
            </p:nvSpPr>
            <p:spPr>
              <a:xfrm>
                <a:off x="502593" y="331527"/>
                <a:ext cx="1005186" cy="1"/>
              </a:xfrm>
              <a:prstGeom prst="line">
                <a:avLst/>
              </a:prstGeom>
              <a:noFill/>
              <a:ln w="28575" cap="flat">
                <a:solidFill>
                  <a:schemeClr val="accent1"/>
                </a:solidFill>
                <a:prstDash val="solid"/>
                <a:miter lim="800000"/>
              </a:ln>
              <a:effectLst/>
            </p:spPr>
            <p:txBody>
              <a:bodyPr wrap="square" lIns="45719" tIns="45719" rIns="45719" bIns="45719" numCol="1" anchor="t">
                <a:noAutofit/>
              </a:bodyPr>
              <a:lstStyle/>
              <a:p>
                <a:pPr/>
              </a:p>
            </p:txBody>
          </p:sp>
          <p:sp>
            <p:nvSpPr>
              <p:cNvPr id="214" name="Line 7"/>
              <p:cNvSpPr/>
              <p:nvPr/>
            </p:nvSpPr>
            <p:spPr>
              <a:xfrm flipH="1">
                <a:off x="1507779" y="331527"/>
                <a:ext cx="1" cy="1105090"/>
              </a:xfrm>
              <a:prstGeom prst="line">
                <a:avLst/>
              </a:prstGeom>
              <a:noFill/>
              <a:ln w="28575" cap="flat">
                <a:solidFill>
                  <a:schemeClr val="accent1"/>
                </a:solidFill>
                <a:prstDash val="solid"/>
                <a:miter lim="800000"/>
              </a:ln>
              <a:effectLst/>
            </p:spPr>
            <p:txBody>
              <a:bodyPr wrap="square" lIns="45719" tIns="45719" rIns="45719" bIns="45719" numCol="1" anchor="t">
                <a:noAutofit/>
              </a:bodyPr>
              <a:lstStyle/>
              <a:p>
                <a:pPr/>
              </a:p>
            </p:txBody>
          </p:sp>
          <p:sp>
            <p:nvSpPr>
              <p:cNvPr id="215" name="TextBox 50"/>
              <p:cNvSpPr txBox="1"/>
              <p:nvPr/>
            </p:nvSpPr>
            <p:spPr>
              <a:xfrm>
                <a:off x="175906" y="1823398"/>
                <a:ext cx="3230560" cy="4766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nSpc>
                    <a:spcPct val="130000"/>
                  </a:lnSpc>
                </a:lvl1pPr>
              </a:lstStyle>
              <a:p>
                <a:pPr/>
                <a:r>
                  <a:t>Mạch lọc thông thấp</a:t>
                </a:r>
              </a:p>
            </p:txBody>
          </p:sp>
        </p:grpSp>
        <p:grpSp>
          <p:nvGrpSpPr>
            <p:cNvPr id="228" name="Group 57"/>
            <p:cNvGrpSpPr/>
            <p:nvPr/>
          </p:nvGrpSpPr>
          <p:grpSpPr>
            <a:xfrm>
              <a:off x="3480458" y="46045"/>
              <a:ext cx="3086762" cy="2254005"/>
              <a:chOff x="0" y="0"/>
              <a:chExt cx="3086760" cy="2254004"/>
            </a:xfrm>
          </p:grpSpPr>
          <p:grpSp>
            <p:nvGrpSpPr>
              <p:cNvPr id="226" name="Group 49"/>
              <p:cNvGrpSpPr/>
              <p:nvPr/>
            </p:nvGrpSpPr>
            <p:grpSpPr>
              <a:xfrm>
                <a:off x="-1" y="0"/>
                <a:ext cx="2886213" cy="1846372"/>
                <a:chOff x="0" y="0"/>
                <a:chExt cx="2886211" cy="1846371"/>
              </a:xfrm>
            </p:grpSpPr>
            <p:sp>
              <p:nvSpPr>
                <p:cNvPr id="217" name="Text Box 18"/>
                <p:cNvSpPr txBox="1"/>
                <p:nvPr/>
              </p:nvSpPr>
              <p:spPr>
                <a:xfrm>
                  <a:off x="2651179" y="897885"/>
                  <a:ext cx="235033" cy="4260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nSpc>
                      <a:spcPct val="130000"/>
                    </a:lnSpc>
                    <a:spcBef>
                      <a:spcPts val="900"/>
                    </a:spcBef>
                    <a:defRPr sz="1600"/>
                  </a:lvl1pPr>
                </a:lstStyle>
                <a:p>
                  <a:pPr/>
                  <a:r>
                    <a:t>f</a:t>
                  </a:r>
                </a:p>
              </p:txBody>
            </p:sp>
            <p:sp>
              <p:nvSpPr>
                <p:cNvPr id="218" name="Text Box 19"/>
                <p:cNvSpPr txBox="1"/>
                <p:nvPr/>
              </p:nvSpPr>
              <p:spPr>
                <a:xfrm>
                  <a:off x="1294179" y="1367549"/>
                  <a:ext cx="317286" cy="478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nSpc>
                      <a:spcPct val="130000"/>
                    </a:lnSpc>
                    <a:defRPr sz="1600"/>
                  </a:pPr>
                  <a:r>
                    <a:t>f</a:t>
                  </a:r>
                  <a:r>
                    <a:rPr baseline="-25000"/>
                    <a:t>c</a:t>
                  </a:r>
                </a:p>
              </p:txBody>
            </p:sp>
            <p:grpSp>
              <p:nvGrpSpPr>
                <p:cNvPr id="225" name="Group 47"/>
                <p:cNvGrpSpPr/>
                <p:nvPr/>
              </p:nvGrpSpPr>
              <p:grpSpPr>
                <a:xfrm>
                  <a:off x="-1" y="0"/>
                  <a:ext cx="2684687" cy="1547211"/>
                  <a:chOff x="0" y="0"/>
                  <a:chExt cx="2684685" cy="1547210"/>
                </a:xfrm>
              </p:grpSpPr>
              <p:sp>
                <p:nvSpPr>
                  <p:cNvPr id="219" name="Line 12"/>
                  <p:cNvSpPr/>
                  <p:nvPr/>
                </p:nvSpPr>
                <p:spPr>
                  <a:xfrm flipH="1">
                    <a:off x="443957" y="0"/>
                    <a:ext cx="1" cy="1436618"/>
                  </a:xfrm>
                  <a:prstGeom prst="line">
                    <a:avLst/>
                  </a:prstGeom>
                  <a:noFill/>
                  <a:ln w="9525" cap="flat">
                    <a:solidFill>
                      <a:srgbClr val="000000"/>
                    </a:solidFill>
                    <a:prstDash val="solid"/>
                    <a:miter lim="800000"/>
                    <a:headEnd type="triangle" w="med" len="med"/>
                  </a:ln>
                  <a:effectLst/>
                </p:spPr>
                <p:txBody>
                  <a:bodyPr wrap="square" lIns="45719" tIns="45719" rIns="45719" bIns="45719" numCol="1" anchor="t">
                    <a:noAutofit/>
                  </a:bodyPr>
                  <a:lstStyle/>
                  <a:p>
                    <a:pPr/>
                  </a:p>
                </p:txBody>
              </p:sp>
              <p:sp>
                <p:nvSpPr>
                  <p:cNvPr id="220" name="Text Box 17"/>
                  <p:cNvSpPr txBox="1"/>
                  <p:nvPr/>
                </p:nvSpPr>
                <p:spPr>
                  <a:xfrm>
                    <a:off x="20941" y="1121204"/>
                    <a:ext cx="281453" cy="4260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nSpc>
                        <a:spcPct val="130000"/>
                      </a:lnSpc>
                      <a:defRPr sz="1600"/>
                    </a:lvl1pPr>
                  </a:lstStyle>
                  <a:p>
                    <a:pPr/>
                    <a:r>
                      <a:t>0</a:t>
                    </a:r>
                  </a:p>
                </p:txBody>
              </p:sp>
              <p:sp>
                <p:nvSpPr>
                  <p:cNvPr id="221" name="Line 13"/>
                  <p:cNvSpPr/>
                  <p:nvPr/>
                </p:nvSpPr>
                <p:spPr>
                  <a:xfrm>
                    <a:off x="473275" y="1436617"/>
                    <a:ext cx="2211411" cy="1"/>
                  </a:xfrm>
                  <a:prstGeom prst="line">
                    <a:avLst/>
                  </a:prstGeom>
                  <a:noFill/>
                  <a:ln w="9525" cap="flat">
                    <a:solidFill>
                      <a:srgbClr val="000000"/>
                    </a:solidFill>
                    <a:prstDash val="solid"/>
                    <a:miter lim="800000"/>
                    <a:tailEnd type="triangle" w="med" len="med"/>
                  </a:ln>
                  <a:effectLst/>
                </p:spPr>
                <p:txBody>
                  <a:bodyPr wrap="square" lIns="45719" tIns="45719" rIns="45719" bIns="45719" numCol="1" anchor="t">
                    <a:noAutofit/>
                  </a:bodyPr>
                  <a:lstStyle/>
                  <a:p>
                    <a:pPr/>
                  </a:p>
                </p:txBody>
              </p:sp>
              <p:sp>
                <p:nvSpPr>
                  <p:cNvPr id="222" name="Line 14"/>
                  <p:cNvSpPr/>
                  <p:nvPr/>
                </p:nvSpPr>
                <p:spPr>
                  <a:xfrm>
                    <a:off x="1507779" y="331527"/>
                    <a:ext cx="1005187" cy="1"/>
                  </a:xfrm>
                  <a:prstGeom prst="line">
                    <a:avLst/>
                  </a:prstGeom>
                  <a:noFill/>
                  <a:ln w="28575" cap="flat">
                    <a:solidFill>
                      <a:schemeClr val="accent1"/>
                    </a:solidFill>
                    <a:prstDash val="solid"/>
                    <a:miter lim="800000"/>
                  </a:ln>
                  <a:effectLst/>
                </p:spPr>
                <p:txBody>
                  <a:bodyPr wrap="square" lIns="45719" tIns="45719" rIns="45719" bIns="45719" numCol="1" anchor="t">
                    <a:noAutofit/>
                  </a:bodyPr>
                  <a:lstStyle/>
                  <a:p>
                    <a:pPr/>
                  </a:p>
                </p:txBody>
              </p:sp>
              <p:sp>
                <p:nvSpPr>
                  <p:cNvPr id="223" name="Line 15"/>
                  <p:cNvSpPr/>
                  <p:nvPr/>
                </p:nvSpPr>
                <p:spPr>
                  <a:xfrm flipH="1">
                    <a:off x="1478462" y="331527"/>
                    <a:ext cx="1" cy="1105090"/>
                  </a:xfrm>
                  <a:prstGeom prst="line">
                    <a:avLst/>
                  </a:prstGeom>
                  <a:noFill/>
                  <a:ln w="28575" cap="flat">
                    <a:solidFill>
                      <a:schemeClr val="accent1"/>
                    </a:solidFill>
                    <a:prstDash val="solid"/>
                    <a:miter lim="800000"/>
                  </a:ln>
                  <a:effectLst/>
                </p:spPr>
                <p:txBody>
                  <a:bodyPr wrap="square" lIns="45719" tIns="45719" rIns="45719" bIns="45719" numCol="1" anchor="t">
                    <a:noAutofit/>
                  </a:bodyPr>
                  <a:lstStyle/>
                  <a:p>
                    <a:pPr/>
                  </a:p>
                </p:txBody>
              </p:sp>
              <p:sp>
                <p:nvSpPr>
                  <p:cNvPr id="224" name="Text Box 16"/>
                  <p:cNvSpPr txBox="1"/>
                  <p:nvPr/>
                </p:nvSpPr>
                <p:spPr>
                  <a:xfrm>
                    <a:off x="0" y="110509"/>
                    <a:ext cx="429299" cy="4260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nSpc>
                        <a:spcPct val="130000"/>
                      </a:lnSpc>
                      <a:spcBef>
                        <a:spcPts val="900"/>
                      </a:spcBef>
                      <a:defRPr sz="1600"/>
                    </a:lvl1pPr>
                  </a:lstStyle>
                  <a:p>
                    <a:pPr/>
                    <a:r>
                      <a:t>1</a:t>
                    </a:r>
                  </a:p>
                </p:txBody>
              </p:sp>
            </p:grpSp>
          </p:grpSp>
          <p:sp>
            <p:nvSpPr>
              <p:cNvPr id="227" name="TextBox 52"/>
              <p:cNvSpPr txBox="1"/>
              <p:nvPr/>
            </p:nvSpPr>
            <p:spPr>
              <a:xfrm>
                <a:off x="272238" y="1777353"/>
                <a:ext cx="2814523" cy="4766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nSpc>
                    <a:spcPct val="130000"/>
                  </a:lnSpc>
                </a:lvl1pPr>
              </a:lstStyle>
              <a:p>
                <a:pPr/>
                <a:r>
                  <a:t>Mạch lọc thông cao</a:t>
                </a:r>
              </a:p>
            </p:txBody>
          </p:sp>
        </p:grpSp>
        <p:grpSp>
          <p:nvGrpSpPr>
            <p:cNvPr id="241" name="Group 56"/>
            <p:cNvGrpSpPr/>
            <p:nvPr/>
          </p:nvGrpSpPr>
          <p:grpSpPr>
            <a:xfrm>
              <a:off x="0" y="3032092"/>
              <a:ext cx="2949037" cy="2417465"/>
              <a:chOff x="0" y="0"/>
              <a:chExt cx="2949036" cy="2417464"/>
            </a:xfrm>
          </p:grpSpPr>
          <p:grpSp>
            <p:nvGrpSpPr>
              <p:cNvPr id="239" name="Group 48"/>
              <p:cNvGrpSpPr/>
              <p:nvPr/>
            </p:nvGrpSpPr>
            <p:grpSpPr>
              <a:xfrm>
                <a:off x="0" y="0"/>
                <a:ext cx="2949037" cy="1954578"/>
                <a:chOff x="0" y="0"/>
                <a:chExt cx="2949036" cy="1954577"/>
              </a:xfrm>
            </p:grpSpPr>
            <p:sp>
              <p:nvSpPr>
                <p:cNvPr id="229" name="Text Box 24"/>
                <p:cNvSpPr txBox="1"/>
                <p:nvPr/>
              </p:nvSpPr>
              <p:spPr>
                <a:xfrm>
                  <a:off x="0" y="110509"/>
                  <a:ext cx="429299" cy="4260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nSpc>
                      <a:spcPct val="130000"/>
                    </a:lnSpc>
                    <a:spcBef>
                      <a:spcPts val="900"/>
                    </a:spcBef>
                    <a:defRPr sz="1600"/>
                  </a:lvl1pPr>
                </a:lstStyle>
                <a:p>
                  <a:pPr/>
                  <a:r>
                    <a:t>1</a:t>
                  </a:r>
                </a:p>
              </p:txBody>
            </p:sp>
            <p:sp>
              <p:nvSpPr>
                <p:cNvPr id="230" name="Text Box 25"/>
                <p:cNvSpPr txBox="1"/>
                <p:nvPr/>
              </p:nvSpPr>
              <p:spPr>
                <a:xfrm>
                  <a:off x="50259" y="1121205"/>
                  <a:ext cx="281453" cy="4260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nSpc>
                      <a:spcPct val="130000"/>
                    </a:lnSpc>
                    <a:defRPr sz="1600"/>
                  </a:lvl1pPr>
                </a:lstStyle>
                <a:p>
                  <a:pPr/>
                  <a:r>
                    <a:t>0</a:t>
                  </a:r>
                </a:p>
              </p:txBody>
            </p:sp>
            <p:sp>
              <p:nvSpPr>
                <p:cNvPr id="231" name="Text Box 26"/>
                <p:cNvSpPr txBox="1"/>
                <p:nvPr/>
              </p:nvSpPr>
              <p:spPr>
                <a:xfrm>
                  <a:off x="2714003" y="983069"/>
                  <a:ext cx="235034" cy="4260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nSpc>
                      <a:spcPct val="130000"/>
                    </a:lnSpc>
                    <a:spcBef>
                      <a:spcPts val="900"/>
                    </a:spcBef>
                    <a:defRPr sz="1600"/>
                  </a:lvl1pPr>
                </a:lstStyle>
                <a:p>
                  <a:pPr/>
                  <a:r>
                    <a:t>f</a:t>
                  </a:r>
                </a:p>
              </p:txBody>
            </p:sp>
            <p:sp>
              <p:nvSpPr>
                <p:cNvPr id="232" name="Text Box 27"/>
                <p:cNvSpPr txBox="1"/>
                <p:nvPr/>
              </p:nvSpPr>
              <p:spPr>
                <a:xfrm>
                  <a:off x="804149" y="1475755"/>
                  <a:ext cx="409945" cy="478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nSpc>
                      <a:spcPct val="130000"/>
                    </a:lnSpc>
                    <a:defRPr sz="1600"/>
                  </a:pPr>
                  <a:r>
                    <a:t>f</a:t>
                  </a:r>
                  <a:r>
                    <a:rPr baseline="-25000"/>
                    <a:t>c1</a:t>
                  </a:r>
                </a:p>
              </p:txBody>
            </p:sp>
            <p:sp>
              <p:nvSpPr>
                <p:cNvPr id="233" name="Text Box 42"/>
                <p:cNvSpPr txBox="1"/>
                <p:nvPr/>
              </p:nvSpPr>
              <p:spPr>
                <a:xfrm>
                  <a:off x="1407261" y="1475755"/>
                  <a:ext cx="409945" cy="478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nSpc>
                      <a:spcPct val="130000"/>
                    </a:lnSpc>
                    <a:defRPr sz="1600"/>
                  </a:pPr>
                  <a:r>
                    <a:t>f</a:t>
                  </a:r>
                  <a:r>
                    <a:rPr baseline="-25000"/>
                    <a:t>c2</a:t>
                  </a:r>
                </a:p>
              </p:txBody>
            </p:sp>
            <p:sp>
              <p:nvSpPr>
                <p:cNvPr id="234" name="Line 20"/>
                <p:cNvSpPr/>
                <p:nvPr/>
              </p:nvSpPr>
              <p:spPr>
                <a:xfrm flipH="1">
                  <a:off x="502593" y="0"/>
                  <a:ext cx="1" cy="1436618"/>
                </a:xfrm>
                <a:prstGeom prst="line">
                  <a:avLst/>
                </a:prstGeom>
                <a:noFill/>
                <a:ln w="9525" cap="flat">
                  <a:solidFill>
                    <a:srgbClr val="000000"/>
                  </a:solidFill>
                  <a:prstDash val="solid"/>
                  <a:miter lim="800000"/>
                  <a:headEnd type="triangle" w="med" len="med"/>
                </a:ln>
                <a:effectLst/>
              </p:spPr>
              <p:txBody>
                <a:bodyPr wrap="square" lIns="45719" tIns="45719" rIns="45719" bIns="45719" numCol="1" anchor="t">
                  <a:noAutofit/>
                </a:bodyPr>
                <a:lstStyle/>
                <a:p>
                  <a:pPr/>
                </a:p>
              </p:txBody>
            </p:sp>
            <p:sp>
              <p:nvSpPr>
                <p:cNvPr id="235" name="Line 21"/>
                <p:cNvSpPr/>
                <p:nvPr/>
              </p:nvSpPr>
              <p:spPr>
                <a:xfrm>
                  <a:off x="502593" y="1436617"/>
                  <a:ext cx="2211411" cy="1"/>
                </a:xfrm>
                <a:prstGeom prst="line">
                  <a:avLst/>
                </a:prstGeom>
                <a:noFill/>
                <a:ln w="9525" cap="flat">
                  <a:solidFill>
                    <a:srgbClr val="000000"/>
                  </a:solidFill>
                  <a:prstDash val="solid"/>
                  <a:miter lim="800000"/>
                  <a:tailEnd type="triangle" w="med" len="med"/>
                </a:ln>
                <a:effectLst/>
              </p:spPr>
              <p:txBody>
                <a:bodyPr wrap="square" lIns="45719" tIns="45719" rIns="45719" bIns="45719" numCol="1" anchor="t">
                  <a:noAutofit/>
                </a:bodyPr>
                <a:lstStyle/>
                <a:p>
                  <a:pPr/>
                </a:p>
              </p:txBody>
            </p:sp>
            <p:sp>
              <p:nvSpPr>
                <p:cNvPr id="236" name="Line 22"/>
                <p:cNvSpPr/>
                <p:nvPr/>
              </p:nvSpPr>
              <p:spPr>
                <a:xfrm>
                  <a:off x="1034504" y="370665"/>
                  <a:ext cx="603112" cy="1"/>
                </a:xfrm>
                <a:prstGeom prst="line">
                  <a:avLst/>
                </a:prstGeom>
                <a:noFill/>
                <a:ln w="28575" cap="flat">
                  <a:solidFill>
                    <a:schemeClr val="accent1"/>
                  </a:solidFill>
                  <a:prstDash val="solid"/>
                  <a:miter lim="800000"/>
                </a:ln>
                <a:effectLst/>
              </p:spPr>
              <p:txBody>
                <a:bodyPr wrap="square" lIns="45719" tIns="45719" rIns="45719" bIns="45719" numCol="1" anchor="t">
                  <a:noAutofit/>
                </a:bodyPr>
                <a:lstStyle/>
                <a:p>
                  <a:pPr/>
                </a:p>
              </p:txBody>
            </p:sp>
            <p:sp>
              <p:nvSpPr>
                <p:cNvPr id="237" name="Line 28"/>
                <p:cNvSpPr/>
                <p:nvPr/>
              </p:nvSpPr>
              <p:spPr>
                <a:xfrm flipH="1">
                  <a:off x="1637616" y="370665"/>
                  <a:ext cx="1" cy="1105090"/>
                </a:xfrm>
                <a:prstGeom prst="line">
                  <a:avLst/>
                </a:prstGeom>
                <a:noFill/>
                <a:ln w="28575" cap="flat">
                  <a:solidFill>
                    <a:schemeClr val="accent1"/>
                  </a:solidFill>
                  <a:prstDash val="solid"/>
                  <a:miter lim="800000"/>
                </a:ln>
                <a:effectLst/>
              </p:spPr>
              <p:txBody>
                <a:bodyPr wrap="square" lIns="45719" tIns="45719" rIns="45719" bIns="45719" numCol="1" anchor="t">
                  <a:noAutofit/>
                </a:bodyPr>
                <a:lstStyle/>
                <a:p>
                  <a:pPr/>
                </a:p>
              </p:txBody>
            </p:sp>
            <p:sp>
              <p:nvSpPr>
                <p:cNvPr id="238" name="Line 29"/>
                <p:cNvSpPr/>
                <p:nvPr/>
              </p:nvSpPr>
              <p:spPr>
                <a:xfrm flipH="1">
                  <a:off x="1034504" y="370665"/>
                  <a:ext cx="1" cy="1105090"/>
                </a:xfrm>
                <a:prstGeom prst="line">
                  <a:avLst/>
                </a:prstGeom>
                <a:noFill/>
                <a:ln w="28575" cap="flat">
                  <a:solidFill>
                    <a:schemeClr val="accent1"/>
                  </a:solidFill>
                  <a:prstDash val="solid"/>
                  <a:miter lim="800000"/>
                </a:ln>
                <a:effectLst/>
              </p:spPr>
              <p:txBody>
                <a:bodyPr wrap="square" lIns="45719" tIns="45719" rIns="45719" bIns="45719" numCol="1" anchor="t">
                  <a:noAutofit/>
                </a:bodyPr>
                <a:lstStyle/>
                <a:p>
                  <a:pPr/>
                </a:p>
              </p:txBody>
            </p:sp>
          </p:grpSp>
          <p:sp>
            <p:nvSpPr>
              <p:cNvPr id="240" name="TextBox 53"/>
              <p:cNvSpPr txBox="1"/>
              <p:nvPr/>
            </p:nvSpPr>
            <p:spPr>
              <a:xfrm>
                <a:off x="134024" y="1940814"/>
                <a:ext cx="2814524" cy="4766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nSpc>
                    <a:spcPct val="130000"/>
                  </a:lnSpc>
                </a:lvl1pPr>
              </a:lstStyle>
              <a:p>
                <a:pPr/>
                <a:r>
                  <a:t>Mạch lọc thông dải</a:t>
                </a:r>
              </a:p>
            </p:txBody>
          </p:sp>
        </p:grpSp>
        <p:grpSp>
          <p:nvGrpSpPr>
            <p:cNvPr id="254" name="Group 55"/>
            <p:cNvGrpSpPr/>
            <p:nvPr/>
          </p:nvGrpSpPr>
          <p:grpSpPr>
            <a:xfrm>
              <a:off x="3417634" y="3055114"/>
              <a:ext cx="2949037" cy="2394443"/>
              <a:chOff x="0" y="0"/>
              <a:chExt cx="2949036" cy="2394442"/>
            </a:xfrm>
          </p:grpSpPr>
          <p:sp>
            <p:nvSpPr>
              <p:cNvPr id="242" name="Text Box 33"/>
              <p:cNvSpPr txBox="1"/>
              <p:nvPr/>
            </p:nvSpPr>
            <p:spPr>
              <a:xfrm>
                <a:off x="0" y="110509"/>
                <a:ext cx="429299" cy="4260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nSpc>
                    <a:spcPct val="130000"/>
                  </a:lnSpc>
                  <a:spcBef>
                    <a:spcPts val="900"/>
                  </a:spcBef>
                  <a:defRPr sz="1600"/>
                </a:lvl1pPr>
              </a:lstStyle>
              <a:p>
                <a:pPr/>
                <a:r>
                  <a:t>1</a:t>
                </a:r>
              </a:p>
            </p:txBody>
          </p:sp>
          <p:sp>
            <p:nvSpPr>
              <p:cNvPr id="243" name="Text Box 34"/>
              <p:cNvSpPr txBox="1"/>
              <p:nvPr/>
            </p:nvSpPr>
            <p:spPr>
              <a:xfrm>
                <a:off x="50259" y="1121205"/>
                <a:ext cx="281453" cy="4260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nSpc>
                    <a:spcPct val="130000"/>
                  </a:lnSpc>
                  <a:defRPr sz="1600"/>
                </a:lvl1pPr>
              </a:lstStyle>
              <a:p>
                <a:pPr/>
                <a:r>
                  <a:t>0</a:t>
                </a:r>
              </a:p>
            </p:txBody>
          </p:sp>
          <p:sp>
            <p:nvSpPr>
              <p:cNvPr id="244" name="Text Box 35"/>
              <p:cNvSpPr txBox="1"/>
              <p:nvPr/>
            </p:nvSpPr>
            <p:spPr>
              <a:xfrm>
                <a:off x="2714003" y="983069"/>
                <a:ext cx="235034" cy="4260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nSpc>
                    <a:spcPct val="130000"/>
                  </a:lnSpc>
                  <a:spcBef>
                    <a:spcPts val="900"/>
                  </a:spcBef>
                  <a:defRPr sz="1600"/>
                </a:lvl1pPr>
              </a:lstStyle>
              <a:p>
                <a:pPr/>
                <a:r>
                  <a:t>f</a:t>
                </a:r>
              </a:p>
            </p:txBody>
          </p:sp>
          <p:sp>
            <p:nvSpPr>
              <p:cNvPr id="245" name="Text Box 36"/>
              <p:cNvSpPr txBox="1"/>
              <p:nvPr/>
            </p:nvSpPr>
            <p:spPr>
              <a:xfrm>
                <a:off x="854408" y="1452732"/>
                <a:ext cx="409946" cy="478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nSpc>
                    <a:spcPct val="130000"/>
                  </a:lnSpc>
                  <a:defRPr sz="1600"/>
                </a:pPr>
                <a:r>
                  <a:t>f</a:t>
                </a:r>
                <a:r>
                  <a:rPr baseline="-25000"/>
                  <a:t>c1</a:t>
                </a:r>
              </a:p>
            </p:txBody>
          </p:sp>
          <p:sp>
            <p:nvSpPr>
              <p:cNvPr id="246" name="Text Box 43"/>
              <p:cNvSpPr txBox="1"/>
              <p:nvPr/>
            </p:nvSpPr>
            <p:spPr>
              <a:xfrm>
                <a:off x="1478461" y="1475755"/>
                <a:ext cx="409946" cy="478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nSpc>
                    <a:spcPct val="130000"/>
                  </a:lnSpc>
                  <a:defRPr sz="1600"/>
                </a:pPr>
                <a:r>
                  <a:t>f</a:t>
                </a:r>
                <a:r>
                  <a:rPr baseline="-25000"/>
                  <a:t>c2</a:t>
                </a:r>
              </a:p>
            </p:txBody>
          </p:sp>
          <p:sp>
            <p:nvSpPr>
              <p:cNvPr id="247" name="Line 30"/>
              <p:cNvSpPr/>
              <p:nvPr/>
            </p:nvSpPr>
            <p:spPr>
              <a:xfrm flipH="1">
                <a:off x="502593" y="0"/>
                <a:ext cx="1" cy="1436618"/>
              </a:xfrm>
              <a:prstGeom prst="line">
                <a:avLst/>
              </a:prstGeom>
              <a:noFill/>
              <a:ln w="9525" cap="flat">
                <a:solidFill>
                  <a:srgbClr val="000000"/>
                </a:solidFill>
                <a:prstDash val="solid"/>
                <a:miter lim="800000"/>
                <a:headEnd type="triangle" w="med" len="med"/>
              </a:ln>
              <a:effectLst/>
            </p:spPr>
            <p:txBody>
              <a:bodyPr wrap="square" lIns="45719" tIns="45719" rIns="45719" bIns="45719" numCol="1" anchor="t">
                <a:noAutofit/>
              </a:bodyPr>
              <a:lstStyle/>
              <a:p>
                <a:pPr/>
              </a:p>
            </p:txBody>
          </p:sp>
          <p:sp>
            <p:nvSpPr>
              <p:cNvPr id="248" name="Line 31"/>
              <p:cNvSpPr/>
              <p:nvPr/>
            </p:nvSpPr>
            <p:spPr>
              <a:xfrm>
                <a:off x="502593" y="1436617"/>
                <a:ext cx="2211411" cy="1"/>
              </a:xfrm>
              <a:prstGeom prst="line">
                <a:avLst/>
              </a:prstGeom>
              <a:noFill/>
              <a:ln w="9525" cap="flat">
                <a:solidFill>
                  <a:srgbClr val="000000"/>
                </a:solidFill>
                <a:prstDash val="solid"/>
                <a:miter lim="800000"/>
                <a:tailEnd type="triangle" w="med" len="med"/>
              </a:ln>
              <a:effectLst/>
            </p:spPr>
            <p:txBody>
              <a:bodyPr wrap="square" lIns="45719" tIns="45719" rIns="45719" bIns="45719" numCol="1" anchor="t">
                <a:noAutofit/>
              </a:bodyPr>
              <a:lstStyle/>
              <a:p>
                <a:pPr/>
              </a:p>
            </p:txBody>
          </p:sp>
          <p:sp>
            <p:nvSpPr>
              <p:cNvPr id="249" name="Line 37"/>
              <p:cNvSpPr/>
              <p:nvPr/>
            </p:nvSpPr>
            <p:spPr>
              <a:xfrm flipH="1">
                <a:off x="1637616" y="333872"/>
                <a:ext cx="1" cy="1105090"/>
              </a:xfrm>
              <a:prstGeom prst="line">
                <a:avLst/>
              </a:prstGeom>
              <a:noFill/>
              <a:ln w="28575" cap="flat">
                <a:solidFill>
                  <a:schemeClr val="accent1"/>
                </a:solidFill>
                <a:prstDash val="solid"/>
                <a:miter lim="800000"/>
              </a:ln>
              <a:effectLst/>
            </p:spPr>
            <p:txBody>
              <a:bodyPr wrap="square" lIns="45719" tIns="45719" rIns="45719" bIns="45719" numCol="1" anchor="t">
                <a:noAutofit/>
              </a:bodyPr>
              <a:lstStyle/>
              <a:p>
                <a:pPr/>
              </a:p>
            </p:txBody>
          </p:sp>
          <p:sp>
            <p:nvSpPr>
              <p:cNvPr id="250" name="Line 39"/>
              <p:cNvSpPr/>
              <p:nvPr/>
            </p:nvSpPr>
            <p:spPr>
              <a:xfrm>
                <a:off x="538483" y="346136"/>
                <a:ext cx="502593" cy="1"/>
              </a:xfrm>
              <a:prstGeom prst="line">
                <a:avLst/>
              </a:prstGeom>
              <a:noFill/>
              <a:ln w="28575" cap="flat">
                <a:solidFill>
                  <a:schemeClr val="accent1"/>
                </a:solidFill>
                <a:prstDash val="solid"/>
                <a:miter lim="800000"/>
              </a:ln>
              <a:effectLst/>
            </p:spPr>
            <p:txBody>
              <a:bodyPr wrap="square" lIns="45719" tIns="45719" rIns="45719" bIns="45719" numCol="1" anchor="t">
                <a:noAutofit/>
              </a:bodyPr>
              <a:lstStyle/>
              <a:p>
                <a:pPr/>
              </a:p>
            </p:txBody>
          </p:sp>
          <p:sp>
            <p:nvSpPr>
              <p:cNvPr id="251" name="Line 40"/>
              <p:cNvSpPr/>
              <p:nvPr/>
            </p:nvSpPr>
            <p:spPr>
              <a:xfrm flipH="1">
                <a:off x="1028812" y="333872"/>
                <a:ext cx="1" cy="1105090"/>
              </a:xfrm>
              <a:prstGeom prst="line">
                <a:avLst/>
              </a:prstGeom>
              <a:noFill/>
              <a:ln w="28575" cap="flat">
                <a:solidFill>
                  <a:schemeClr val="accent1"/>
                </a:solidFill>
                <a:prstDash val="solid"/>
                <a:miter lim="800000"/>
              </a:ln>
              <a:effectLst/>
            </p:spPr>
            <p:txBody>
              <a:bodyPr wrap="square" lIns="45719" tIns="45719" rIns="45719" bIns="45719" numCol="1" anchor="t">
                <a:noAutofit/>
              </a:bodyPr>
              <a:lstStyle/>
              <a:p>
                <a:pPr/>
              </a:p>
            </p:txBody>
          </p:sp>
          <p:sp>
            <p:nvSpPr>
              <p:cNvPr id="252" name="Line 41"/>
              <p:cNvSpPr/>
              <p:nvPr/>
            </p:nvSpPr>
            <p:spPr>
              <a:xfrm>
                <a:off x="1646593" y="346136"/>
                <a:ext cx="502593" cy="1"/>
              </a:xfrm>
              <a:prstGeom prst="line">
                <a:avLst/>
              </a:prstGeom>
              <a:noFill/>
              <a:ln w="28575" cap="flat">
                <a:solidFill>
                  <a:schemeClr val="accent1"/>
                </a:solidFill>
                <a:prstDash val="solid"/>
                <a:miter lim="800000"/>
              </a:ln>
              <a:effectLst/>
            </p:spPr>
            <p:txBody>
              <a:bodyPr wrap="square" lIns="45719" tIns="45719" rIns="45719" bIns="45719" numCol="1" anchor="t">
                <a:noAutofit/>
              </a:bodyPr>
              <a:lstStyle/>
              <a:p>
                <a:pPr/>
              </a:p>
            </p:txBody>
          </p:sp>
          <p:sp>
            <p:nvSpPr>
              <p:cNvPr id="253" name="TextBox 54"/>
              <p:cNvSpPr txBox="1"/>
              <p:nvPr/>
            </p:nvSpPr>
            <p:spPr>
              <a:xfrm>
                <a:off x="209413" y="1917791"/>
                <a:ext cx="2739135" cy="4766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nSpc>
                    <a:spcPct val="130000"/>
                  </a:lnSpc>
                </a:lvl1pPr>
              </a:lstStyle>
              <a:p>
                <a:pPr/>
                <a:r>
                  <a:t>Mạch lọc chặn dải</a:t>
                </a:r>
              </a:p>
            </p:txBody>
          </p:sp>
        </p:grpSp>
      </p:gr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7" name="Title 1"/>
          <p:cNvSpPr txBox="1"/>
          <p:nvPr/>
        </p:nvSpPr>
        <p:spPr>
          <a:xfrm>
            <a:off x="304800" y="200659"/>
            <a:ext cx="8534400" cy="523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lvl1pPr defTabSz="457200">
              <a:lnSpc>
                <a:spcPts val="5000"/>
              </a:lnSpc>
              <a:spcBef>
                <a:spcPts val="1200"/>
              </a:spcBef>
              <a:defRPr b="1" sz="2766">
                <a:solidFill>
                  <a:schemeClr val="accent1">
                    <a:lumOff val="-9176"/>
                  </a:schemeClr>
                </a:solidFill>
                <a:latin typeface="Times"/>
                <a:ea typeface="Times"/>
                <a:cs typeface="Times"/>
                <a:sym typeface="Times"/>
              </a:defRPr>
            </a:lvl1pPr>
          </a:lstStyle>
          <a:p>
            <a:pPr/>
            <a:r>
              <a:t>Bessel</a:t>
            </a:r>
          </a:p>
        </p:txBody>
      </p:sp>
      <p:pic>
        <p:nvPicPr>
          <p:cNvPr id="1178" name="Image" descr="Image"/>
          <p:cNvPicPr>
            <a:picLocks noChangeAspect="1"/>
          </p:cNvPicPr>
          <p:nvPr/>
        </p:nvPicPr>
        <p:blipFill>
          <a:blip r:embed="rId2">
            <a:extLst/>
          </a:blip>
          <a:stretch>
            <a:fillRect/>
          </a:stretch>
        </p:blipFill>
        <p:spPr>
          <a:xfrm>
            <a:off x="0" y="1524000"/>
            <a:ext cx="9144000" cy="3810000"/>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0" name="Title 1"/>
          <p:cNvSpPr txBox="1"/>
          <p:nvPr/>
        </p:nvSpPr>
        <p:spPr>
          <a:xfrm>
            <a:off x="304800" y="200659"/>
            <a:ext cx="8534400" cy="523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lvl1pPr defTabSz="457200">
              <a:lnSpc>
                <a:spcPts val="5000"/>
              </a:lnSpc>
              <a:spcBef>
                <a:spcPts val="1200"/>
              </a:spcBef>
              <a:defRPr b="1" sz="2766">
                <a:solidFill>
                  <a:schemeClr val="accent1">
                    <a:lumOff val="-9176"/>
                  </a:schemeClr>
                </a:solidFill>
                <a:latin typeface="Times"/>
                <a:ea typeface="Times"/>
                <a:cs typeface="Times"/>
                <a:sym typeface="Times"/>
              </a:defRPr>
            </a:lvl1pPr>
          </a:lstStyle>
          <a:p>
            <a:pPr/>
            <a:r>
              <a:t>Butterworth</a:t>
            </a:r>
          </a:p>
        </p:txBody>
      </p:sp>
      <p:pic>
        <p:nvPicPr>
          <p:cNvPr id="1181" name="Image" descr="Image"/>
          <p:cNvPicPr>
            <a:picLocks noChangeAspect="1"/>
          </p:cNvPicPr>
          <p:nvPr/>
        </p:nvPicPr>
        <p:blipFill>
          <a:blip r:embed="rId2">
            <a:extLst/>
          </a:blip>
          <a:stretch>
            <a:fillRect/>
          </a:stretch>
        </p:blipFill>
        <p:spPr>
          <a:xfrm>
            <a:off x="0" y="1552372"/>
            <a:ext cx="9144000" cy="3753256"/>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3" name="Title 1"/>
          <p:cNvSpPr txBox="1"/>
          <p:nvPr/>
        </p:nvSpPr>
        <p:spPr>
          <a:xfrm>
            <a:off x="304800" y="200659"/>
            <a:ext cx="8534400" cy="523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lvl1pPr defTabSz="457200">
              <a:lnSpc>
                <a:spcPts val="5000"/>
              </a:lnSpc>
              <a:spcBef>
                <a:spcPts val="1200"/>
              </a:spcBef>
              <a:defRPr b="1" sz="2766">
                <a:solidFill>
                  <a:schemeClr val="accent1">
                    <a:lumOff val="-9176"/>
                  </a:schemeClr>
                </a:solidFill>
                <a:latin typeface="Times"/>
                <a:ea typeface="Times"/>
                <a:cs typeface="Times"/>
                <a:sym typeface="Times"/>
              </a:defRPr>
            </a:lvl1pPr>
          </a:lstStyle>
          <a:p>
            <a:pPr/>
            <a:r>
              <a:t>Chebyshev</a:t>
            </a:r>
          </a:p>
        </p:txBody>
      </p:sp>
      <p:pic>
        <p:nvPicPr>
          <p:cNvPr id="1184" name="Image" descr="Image"/>
          <p:cNvPicPr>
            <a:picLocks noChangeAspect="1"/>
          </p:cNvPicPr>
          <p:nvPr/>
        </p:nvPicPr>
        <p:blipFill>
          <a:blip r:embed="rId2">
            <a:extLst/>
          </a:blip>
          <a:stretch>
            <a:fillRect/>
          </a:stretch>
        </p:blipFill>
        <p:spPr>
          <a:xfrm>
            <a:off x="0" y="1551288"/>
            <a:ext cx="9144000" cy="3755424"/>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Title 1"/>
          <p:cNvSpPr txBox="1"/>
          <p:nvPr>
            <p:ph type="title"/>
          </p:nvPr>
        </p:nvSpPr>
        <p:spPr>
          <a:xfrm>
            <a:off x="609600" y="228599"/>
            <a:ext cx="7772400" cy="655640"/>
          </a:xfrm>
          <a:prstGeom prst="rect">
            <a:avLst/>
          </a:prstGeom>
        </p:spPr>
        <p:txBody>
          <a:bodyPr/>
          <a:lstStyle>
            <a:lvl1pPr algn="ctr">
              <a:defRPr b="1">
                <a:solidFill>
                  <a:schemeClr val="accent1"/>
                </a:solidFill>
              </a:defRPr>
            </a:lvl1pPr>
          </a:lstStyle>
          <a:p>
            <a:pPr/>
            <a:r>
              <a:t>Mạch lọc thụ động</a:t>
            </a:r>
          </a:p>
        </p:txBody>
      </p:sp>
      <p:sp>
        <p:nvSpPr>
          <p:cNvPr id="258" name="Content Placeholder 2"/>
          <p:cNvSpPr txBox="1"/>
          <p:nvPr>
            <p:ph type="body" idx="1"/>
          </p:nvPr>
        </p:nvSpPr>
        <p:spPr>
          <a:xfrm>
            <a:off x="304800" y="1723577"/>
            <a:ext cx="8382000" cy="5042761"/>
          </a:xfrm>
          <a:prstGeom prst="rect">
            <a:avLst/>
          </a:prstGeom>
        </p:spPr>
        <p:txBody>
          <a:bodyPr/>
          <a:lstStyle/>
          <a:p>
            <a:pPr marL="274320" indent="-274320" algn="just">
              <a:defRPr sz="3400"/>
            </a:pPr>
            <a:r>
              <a:t>Là mạch chứa các phần tử thụ động (R,L,C)</a:t>
            </a:r>
            <a:r>
              <a:t>.</a:t>
            </a:r>
          </a:p>
          <a:p>
            <a:pPr marL="274320" indent="-274320" algn="just">
              <a:defRPr sz="3400"/>
            </a:pPr>
            <a:r>
              <a:t>Có hệ số truyền đạt</a:t>
            </a:r>
            <a:r>
              <a:t> K(</a:t>
            </a:r>
            <a:r>
              <a:rPr>
                <a:latin typeface="Symbol"/>
                <a:ea typeface="Symbol"/>
                <a:cs typeface="Symbol"/>
                <a:sym typeface="Symbol"/>
              </a:rPr>
              <a:t>w</a:t>
            </a:r>
            <a:r>
              <a:t>) &lt; 1</a:t>
            </a:r>
          </a:p>
          <a:p>
            <a:pPr marL="274320" indent="-274320" algn="just">
              <a:defRPr sz="3400"/>
            </a:pPr>
            <a:r>
              <a:t>Thường làm việc ở tần số cao </a:t>
            </a:r>
            <a:r>
              <a:t>(&gt;1MHz)</a:t>
            </a:r>
            <a:r>
              <a:t>, do ở miền tần số thấp các mạch này có kết cấu nặng nề và hệ số phẩm chất thấp</a:t>
            </a:r>
            <a:r>
              <a: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Content Placeholder 3"/>
          <p:cNvSpPr txBox="1"/>
          <p:nvPr>
            <p:ph type="body" sz="quarter" idx="1"/>
          </p:nvPr>
        </p:nvSpPr>
        <p:spPr>
          <a:xfrm>
            <a:off x="207637" y="191566"/>
            <a:ext cx="8382001" cy="700941"/>
          </a:xfrm>
          <a:prstGeom prst="rect">
            <a:avLst/>
          </a:prstGeom>
        </p:spPr>
        <p:txBody>
          <a:bodyPr/>
          <a:lstStyle>
            <a:lvl1pPr>
              <a:buChar char="➢"/>
              <a:defRPr b="1" sz="2400">
                <a:solidFill>
                  <a:schemeClr val="accent1">
                    <a:lumOff val="-9176"/>
                  </a:schemeClr>
                </a:solidFill>
              </a:defRPr>
            </a:lvl1pPr>
          </a:lstStyle>
          <a:p>
            <a:pPr/>
            <a:r>
              <a:t>Xác định hàm truyền đạt cho các mạch sau:</a:t>
            </a:r>
          </a:p>
        </p:txBody>
      </p:sp>
      <p:grpSp>
        <p:nvGrpSpPr>
          <p:cNvPr id="275" name="Group"/>
          <p:cNvGrpSpPr/>
          <p:nvPr/>
        </p:nvGrpSpPr>
        <p:grpSpPr>
          <a:xfrm>
            <a:off x="355266" y="744269"/>
            <a:ext cx="2842311" cy="1995897"/>
            <a:chOff x="0" y="0"/>
            <a:chExt cx="2842309" cy="1995895"/>
          </a:xfrm>
        </p:grpSpPr>
        <p:grpSp>
          <p:nvGrpSpPr>
            <p:cNvPr id="264" name="Group"/>
            <p:cNvGrpSpPr/>
            <p:nvPr/>
          </p:nvGrpSpPr>
          <p:grpSpPr>
            <a:xfrm>
              <a:off x="1403794" y="603943"/>
              <a:ext cx="417339" cy="1391953"/>
              <a:chOff x="0" y="0"/>
              <a:chExt cx="417337" cy="1391952"/>
            </a:xfrm>
          </p:grpSpPr>
          <p:sp>
            <p:nvSpPr>
              <p:cNvPr id="261" name="Rectangle"/>
              <p:cNvSpPr/>
              <p:nvPr/>
            </p:nvSpPr>
            <p:spPr>
              <a:xfrm>
                <a:off x="0" y="161045"/>
                <a:ext cx="417338" cy="1215385"/>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p>
            </p:txBody>
          </p:sp>
          <p:sp>
            <p:nvSpPr>
              <p:cNvPr id="262" name="Line"/>
              <p:cNvSpPr/>
              <p:nvPr/>
            </p:nvSpPr>
            <p:spPr>
              <a:xfrm flipH="1">
                <a:off x="160841" y="0"/>
                <a:ext cx="1" cy="1391953"/>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263" name="Rectangle"/>
              <p:cNvSpPr/>
              <p:nvPr/>
            </p:nvSpPr>
            <p:spPr>
              <a:xfrm>
                <a:off x="20601" y="358718"/>
                <a:ext cx="239280" cy="674516"/>
              </a:xfrm>
              <a:prstGeom prst="rect">
                <a:avLst/>
              </a:prstGeom>
              <a:solidFill>
                <a:srgbClr val="FF9300"/>
              </a:solidFill>
              <a:ln w="26425" cap="flat">
                <a:solidFill>
                  <a:srgbClr val="629DD1"/>
                </a:solidFill>
                <a:prstDash val="solid"/>
                <a:round/>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grpSp>
        <p:sp>
          <p:nvSpPr>
            <p:cNvPr id="265" name="Line"/>
            <p:cNvSpPr/>
            <p:nvPr/>
          </p:nvSpPr>
          <p:spPr>
            <a:xfrm>
              <a:off x="289134" y="617155"/>
              <a:ext cx="1974907"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nvGrpSpPr>
            <p:cNvPr id="269" name="Group"/>
            <p:cNvGrpSpPr/>
            <p:nvPr/>
          </p:nvGrpSpPr>
          <p:grpSpPr>
            <a:xfrm>
              <a:off x="831159" y="346437"/>
              <a:ext cx="239281" cy="515012"/>
              <a:chOff x="0" y="0"/>
              <a:chExt cx="239279" cy="515010"/>
            </a:xfrm>
          </p:grpSpPr>
          <p:sp>
            <p:nvSpPr>
              <p:cNvPr id="266" name="Rectangle"/>
              <p:cNvSpPr/>
              <p:nvPr/>
            </p:nvSpPr>
            <p:spPr>
              <a:xfrm>
                <a:off x="0" y="0"/>
                <a:ext cx="239280" cy="515011"/>
              </a:xfrm>
              <a:prstGeom prst="rect">
                <a:avLst/>
              </a:prstGeom>
              <a:solidFill>
                <a:srgbClr val="FF9300"/>
              </a:solidFill>
              <a:ln w="12700" cap="flat">
                <a:noFill/>
                <a:miter lim="400000"/>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sp>
            <p:nvSpPr>
              <p:cNvPr id="267" name="Line"/>
              <p:cNvSpPr/>
              <p:nvPr/>
            </p:nvSpPr>
            <p:spPr>
              <a:xfrm flipV="1">
                <a:off x="0" y="16872"/>
                <a:ext cx="1" cy="498139"/>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268" name="Line"/>
              <p:cNvSpPr/>
              <p:nvPr/>
            </p:nvSpPr>
            <p:spPr>
              <a:xfrm flipV="1">
                <a:off x="239279" y="8436"/>
                <a:ext cx="1" cy="498138"/>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270" name="C1"/>
            <p:cNvSpPr txBox="1"/>
            <p:nvPr/>
          </p:nvSpPr>
          <p:spPr>
            <a:xfrm>
              <a:off x="469535" y="0"/>
              <a:ext cx="578270" cy="5467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C</a:t>
              </a:r>
              <a:r>
                <a:rPr baseline="-5999"/>
                <a:t>1</a:t>
              </a:r>
            </a:p>
          </p:txBody>
        </p:sp>
        <p:sp>
          <p:nvSpPr>
            <p:cNvPr id="271" name="Line"/>
            <p:cNvSpPr/>
            <p:nvPr/>
          </p:nvSpPr>
          <p:spPr>
            <a:xfrm>
              <a:off x="289134" y="1982683"/>
              <a:ext cx="1974907"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272" name="R1"/>
            <p:cNvSpPr txBox="1"/>
            <p:nvPr/>
          </p:nvSpPr>
          <p:spPr>
            <a:xfrm>
              <a:off x="987452" y="1226615"/>
              <a:ext cx="578271" cy="5467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R</a:t>
              </a:r>
              <a:r>
                <a:rPr baseline="-5999"/>
                <a:t>1</a:t>
              </a:r>
            </a:p>
          </p:txBody>
        </p:sp>
        <p:sp>
          <p:nvSpPr>
            <p:cNvPr id="273" name="vi"/>
            <p:cNvSpPr txBox="1"/>
            <p:nvPr/>
          </p:nvSpPr>
          <p:spPr>
            <a:xfrm>
              <a:off x="0" y="1135592"/>
              <a:ext cx="578270" cy="5467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v</a:t>
              </a:r>
              <a:r>
                <a:rPr baseline="-5999" sz="1700"/>
                <a:t>i</a:t>
              </a:r>
            </a:p>
          </p:txBody>
        </p:sp>
        <p:sp>
          <p:nvSpPr>
            <p:cNvPr id="274" name="vo"/>
            <p:cNvSpPr txBox="1"/>
            <p:nvPr/>
          </p:nvSpPr>
          <p:spPr>
            <a:xfrm>
              <a:off x="2264040" y="1135592"/>
              <a:ext cx="578270" cy="5467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v</a:t>
              </a:r>
              <a:r>
                <a:rPr baseline="-5999" spc="-18"/>
                <a:t>o</a:t>
              </a:r>
            </a:p>
          </p:txBody>
        </p:sp>
      </p:grpSp>
      <p:grpSp>
        <p:nvGrpSpPr>
          <p:cNvPr id="289" name="Group"/>
          <p:cNvGrpSpPr/>
          <p:nvPr/>
        </p:nvGrpSpPr>
        <p:grpSpPr>
          <a:xfrm>
            <a:off x="5598441" y="391866"/>
            <a:ext cx="2842310" cy="1938703"/>
            <a:chOff x="0" y="0"/>
            <a:chExt cx="2842309" cy="1938701"/>
          </a:xfrm>
        </p:grpSpPr>
        <p:sp>
          <p:nvSpPr>
            <p:cNvPr id="276" name="Rectangle"/>
            <p:cNvSpPr/>
            <p:nvPr/>
          </p:nvSpPr>
          <p:spPr>
            <a:xfrm>
              <a:off x="1421155" y="707794"/>
              <a:ext cx="417339" cy="1215386"/>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p>
          </p:txBody>
        </p:sp>
        <p:sp>
          <p:nvSpPr>
            <p:cNvPr id="277" name="Line"/>
            <p:cNvSpPr/>
            <p:nvPr/>
          </p:nvSpPr>
          <p:spPr>
            <a:xfrm flipH="1">
              <a:off x="1581996" y="546749"/>
              <a:ext cx="1" cy="1391953"/>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278" name="Line"/>
            <p:cNvSpPr/>
            <p:nvPr/>
          </p:nvSpPr>
          <p:spPr>
            <a:xfrm>
              <a:off x="306495" y="559961"/>
              <a:ext cx="1974906"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nvGrpSpPr>
            <p:cNvPr id="282" name="Group"/>
            <p:cNvGrpSpPr/>
            <p:nvPr/>
          </p:nvGrpSpPr>
          <p:grpSpPr>
            <a:xfrm rot="16200000">
              <a:off x="1480725" y="938341"/>
              <a:ext cx="239281" cy="515012"/>
              <a:chOff x="0" y="0"/>
              <a:chExt cx="239279" cy="515010"/>
            </a:xfrm>
          </p:grpSpPr>
          <p:sp>
            <p:nvSpPr>
              <p:cNvPr id="279" name="Rectangle"/>
              <p:cNvSpPr/>
              <p:nvPr/>
            </p:nvSpPr>
            <p:spPr>
              <a:xfrm>
                <a:off x="0" y="0"/>
                <a:ext cx="239280" cy="515011"/>
              </a:xfrm>
              <a:prstGeom prst="rect">
                <a:avLst/>
              </a:prstGeom>
              <a:solidFill>
                <a:srgbClr val="FF9300"/>
              </a:solidFill>
              <a:ln w="12700" cap="flat">
                <a:noFill/>
                <a:miter lim="400000"/>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sp>
            <p:nvSpPr>
              <p:cNvPr id="280" name="Line"/>
              <p:cNvSpPr/>
              <p:nvPr/>
            </p:nvSpPr>
            <p:spPr>
              <a:xfrm flipV="1">
                <a:off x="0" y="16872"/>
                <a:ext cx="1" cy="498139"/>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281" name="Line"/>
              <p:cNvSpPr/>
              <p:nvPr/>
            </p:nvSpPr>
            <p:spPr>
              <a:xfrm flipV="1">
                <a:off x="239279" y="8436"/>
                <a:ext cx="1" cy="498138"/>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283" name="C2"/>
            <p:cNvSpPr txBox="1"/>
            <p:nvPr/>
          </p:nvSpPr>
          <p:spPr>
            <a:xfrm>
              <a:off x="1003726" y="1195846"/>
              <a:ext cx="578271" cy="546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C</a:t>
              </a:r>
              <a:r>
                <a:rPr baseline="-5999"/>
                <a:t>2</a:t>
              </a:r>
            </a:p>
          </p:txBody>
        </p:sp>
        <p:sp>
          <p:nvSpPr>
            <p:cNvPr id="284" name="Line"/>
            <p:cNvSpPr/>
            <p:nvPr/>
          </p:nvSpPr>
          <p:spPr>
            <a:xfrm>
              <a:off x="306495" y="1925489"/>
              <a:ext cx="1974906"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285" name="R2"/>
            <p:cNvSpPr txBox="1"/>
            <p:nvPr/>
          </p:nvSpPr>
          <p:spPr>
            <a:xfrm>
              <a:off x="1016939" y="0"/>
              <a:ext cx="578271" cy="5467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R</a:t>
              </a:r>
              <a:r>
                <a:rPr baseline="-5999"/>
                <a:t>2</a:t>
              </a:r>
            </a:p>
          </p:txBody>
        </p:sp>
        <p:sp>
          <p:nvSpPr>
            <p:cNvPr id="286" name="vi"/>
            <p:cNvSpPr txBox="1"/>
            <p:nvPr/>
          </p:nvSpPr>
          <p:spPr>
            <a:xfrm>
              <a:off x="0" y="969350"/>
              <a:ext cx="578270" cy="546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v</a:t>
              </a:r>
              <a:r>
                <a:rPr baseline="-5999" sz="1700"/>
                <a:t>i</a:t>
              </a:r>
            </a:p>
          </p:txBody>
        </p:sp>
        <p:sp>
          <p:nvSpPr>
            <p:cNvPr id="287" name="vo"/>
            <p:cNvSpPr txBox="1"/>
            <p:nvPr/>
          </p:nvSpPr>
          <p:spPr>
            <a:xfrm>
              <a:off x="2264040" y="969350"/>
              <a:ext cx="578270" cy="546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v</a:t>
              </a:r>
              <a:r>
                <a:rPr baseline="-5999" spc="-18"/>
                <a:t>o</a:t>
              </a:r>
            </a:p>
          </p:txBody>
        </p:sp>
        <p:sp>
          <p:nvSpPr>
            <p:cNvPr id="288" name="Rectangle"/>
            <p:cNvSpPr/>
            <p:nvPr/>
          </p:nvSpPr>
          <p:spPr>
            <a:xfrm rot="5400000">
              <a:off x="872750" y="197816"/>
              <a:ext cx="239281" cy="674516"/>
            </a:xfrm>
            <a:prstGeom prst="rect">
              <a:avLst/>
            </a:prstGeom>
            <a:solidFill>
              <a:srgbClr val="FF9300"/>
            </a:solidFill>
            <a:ln w="26425" cap="flat">
              <a:solidFill>
                <a:srgbClr val="629DD1"/>
              </a:solidFill>
              <a:prstDash val="solid"/>
              <a:round/>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grpSp>
      <p:sp>
        <p:nvSpPr>
          <p:cNvPr id="290" name="Rectangle"/>
          <p:cNvSpPr/>
          <p:nvPr/>
        </p:nvSpPr>
        <p:spPr>
          <a:xfrm>
            <a:off x="1628792" y="4413687"/>
            <a:ext cx="417339" cy="1215386"/>
          </a:xfrm>
          <a:prstGeom prst="rect">
            <a:avLst/>
          </a:prstGeom>
          <a:solidFill>
            <a:srgbClr val="FFFFFF"/>
          </a:solidFill>
          <a:ln w="12700">
            <a:miter lim="400000"/>
          </a:ln>
        </p:spPr>
        <p:txBody>
          <a:bodyPr lIns="50800" tIns="50800" rIns="50800" bIns="50800" anchor="ctr"/>
          <a:lstStyle/>
          <a:p>
            <a:pPr algn="ctr" defTabSz="584200">
              <a:defRPr sz="2200">
                <a:solidFill>
                  <a:srgbClr val="FFFFFF"/>
                </a:solidFill>
                <a:latin typeface="Helvetica Neue Medium"/>
                <a:ea typeface="Helvetica Neue Medium"/>
                <a:cs typeface="Helvetica Neue Medium"/>
                <a:sym typeface="Helvetica Neue Medium"/>
              </a:defRPr>
            </a:pPr>
          </a:p>
        </p:txBody>
      </p:sp>
      <p:sp>
        <p:nvSpPr>
          <p:cNvPr id="291" name="Line"/>
          <p:cNvSpPr/>
          <p:nvPr/>
        </p:nvSpPr>
        <p:spPr>
          <a:xfrm flipH="1">
            <a:off x="1789634" y="4252642"/>
            <a:ext cx="1" cy="1391954"/>
          </a:xfrm>
          <a:prstGeom prst="line">
            <a:avLst/>
          </a:prstGeom>
          <a:ln w="26425">
            <a:solidFill>
              <a:srgbClr val="629DD1"/>
            </a:solidFill>
          </a:ln>
        </p:spPr>
        <p:txBody>
          <a:bodyPr lIns="45719" rIns="45719"/>
          <a:lstStyle/>
          <a:p>
            <a:pPr>
              <a:defRPr>
                <a:latin typeface="Arial"/>
                <a:ea typeface="Arial"/>
                <a:cs typeface="Arial"/>
                <a:sym typeface="Arial"/>
              </a:defRPr>
            </a:pPr>
          </a:p>
        </p:txBody>
      </p:sp>
      <p:sp>
        <p:nvSpPr>
          <p:cNvPr id="292" name="Line"/>
          <p:cNvSpPr/>
          <p:nvPr/>
        </p:nvSpPr>
        <p:spPr>
          <a:xfrm>
            <a:off x="514133" y="4265855"/>
            <a:ext cx="1974906" cy="1"/>
          </a:xfrm>
          <a:prstGeom prst="line">
            <a:avLst/>
          </a:prstGeom>
          <a:ln w="26425">
            <a:solidFill>
              <a:srgbClr val="629DD1"/>
            </a:solidFill>
          </a:ln>
        </p:spPr>
        <p:txBody>
          <a:bodyPr lIns="45719" rIns="45719"/>
          <a:lstStyle/>
          <a:p>
            <a:pPr>
              <a:defRPr>
                <a:latin typeface="Arial"/>
                <a:ea typeface="Arial"/>
                <a:cs typeface="Arial"/>
                <a:sym typeface="Arial"/>
              </a:defRPr>
            </a:pPr>
          </a:p>
        </p:txBody>
      </p:sp>
      <p:grpSp>
        <p:nvGrpSpPr>
          <p:cNvPr id="296" name="Group"/>
          <p:cNvGrpSpPr/>
          <p:nvPr/>
        </p:nvGrpSpPr>
        <p:grpSpPr>
          <a:xfrm rot="16200000">
            <a:off x="1688363" y="4644235"/>
            <a:ext cx="239281" cy="515011"/>
            <a:chOff x="0" y="0"/>
            <a:chExt cx="239279" cy="515010"/>
          </a:xfrm>
        </p:grpSpPr>
        <p:sp>
          <p:nvSpPr>
            <p:cNvPr id="293" name="Rectangle"/>
            <p:cNvSpPr/>
            <p:nvPr/>
          </p:nvSpPr>
          <p:spPr>
            <a:xfrm>
              <a:off x="0" y="0"/>
              <a:ext cx="239280" cy="515011"/>
            </a:xfrm>
            <a:prstGeom prst="rect">
              <a:avLst/>
            </a:prstGeom>
            <a:solidFill>
              <a:srgbClr val="FF9300"/>
            </a:solidFill>
            <a:ln w="12700" cap="flat">
              <a:noFill/>
              <a:miter lim="400000"/>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sp>
          <p:nvSpPr>
            <p:cNvPr id="294" name="Line"/>
            <p:cNvSpPr/>
            <p:nvPr/>
          </p:nvSpPr>
          <p:spPr>
            <a:xfrm flipV="1">
              <a:off x="0" y="16872"/>
              <a:ext cx="1" cy="498139"/>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295" name="Line"/>
            <p:cNvSpPr/>
            <p:nvPr/>
          </p:nvSpPr>
          <p:spPr>
            <a:xfrm flipV="1">
              <a:off x="239279" y="8436"/>
              <a:ext cx="1" cy="498138"/>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297" name="C1"/>
          <p:cNvSpPr txBox="1"/>
          <p:nvPr/>
        </p:nvSpPr>
        <p:spPr>
          <a:xfrm>
            <a:off x="1211364" y="4901740"/>
            <a:ext cx="578271" cy="54675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defRPr>
                <a:latin typeface="Arial"/>
                <a:ea typeface="Arial"/>
                <a:cs typeface="Arial"/>
                <a:sym typeface="Arial"/>
              </a:defRPr>
            </a:pPr>
            <a:r>
              <a:t>C</a:t>
            </a:r>
            <a:r>
              <a:rPr baseline="-5999"/>
              <a:t>1</a:t>
            </a:r>
          </a:p>
        </p:txBody>
      </p:sp>
      <p:sp>
        <p:nvSpPr>
          <p:cNvPr id="298" name="Line"/>
          <p:cNvSpPr/>
          <p:nvPr/>
        </p:nvSpPr>
        <p:spPr>
          <a:xfrm>
            <a:off x="514133" y="5631382"/>
            <a:ext cx="1974906" cy="1"/>
          </a:xfrm>
          <a:prstGeom prst="line">
            <a:avLst/>
          </a:prstGeom>
          <a:ln w="26425">
            <a:solidFill>
              <a:srgbClr val="629DD1"/>
            </a:solidFill>
          </a:ln>
        </p:spPr>
        <p:txBody>
          <a:bodyPr lIns="45719" rIns="45719"/>
          <a:lstStyle/>
          <a:p>
            <a:pPr>
              <a:defRPr>
                <a:latin typeface="Arial"/>
                <a:ea typeface="Arial"/>
                <a:cs typeface="Arial"/>
                <a:sym typeface="Arial"/>
              </a:defRPr>
            </a:pPr>
          </a:p>
        </p:txBody>
      </p:sp>
      <p:sp>
        <p:nvSpPr>
          <p:cNvPr id="299" name="R1"/>
          <p:cNvSpPr txBox="1"/>
          <p:nvPr/>
        </p:nvSpPr>
        <p:spPr>
          <a:xfrm>
            <a:off x="1224577" y="3705893"/>
            <a:ext cx="578270" cy="54675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defRPr>
                <a:latin typeface="Arial"/>
                <a:ea typeface="Arial"/>
                <a:cs typeface="Arial"/>
                <a:sym typeface="Arial"/>
              </a:defRPr>
            </a:pPr>
            <a:r>
              <a:t>R</a:t>
            </a:r>
            <a:r>
              <a:rPr baseline="-5999"/>
              <a:t>1</a:t>
            </a:r>
          </a:p>
        </p:txBody>
      </p:sp>
      <p:sp>
        <p:nvSpPr>
          <p:cNvPr id="300" name="vi"/>
          <p:cNvSpPr txBox="1"/>
          <p:nvPr/>
        </p:nvSpPr>
        <p:spPr>
          <a:xfrm>
            <a:off x="207637" y="4675244"/>
            <a:ext cx="578271" cy="54675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defRPr>
                <a:latin typeface="Arial"/>
                <a:ea typeface="Arial"/>
                <a:cs typeface="Arial"/>
                <a:sym typeface="Arial"/>
              </a:defRPr>
            </a:pPr>
            <a:r>
              <a:t>v</a:t>
            </a:r>
            <a:r>
              <a:rPr baseline="-5999" sz="1700"/>
              <a:t>i</a:t>
            </a:r>
          </a:p>
        </p:txBody>
      </p:sp>
      <p:sp>
        <p:nvSpPr>
          <p:cNvPr id="301" name="Rectangle"/>
          <p:cNvSpPr/>
          <p:nvPr/>
        </p:nvSpPr>
        <p:spPr>
          <a:xfrm rot="5400000">
            <a:off x="1080388" y="3903710"/>
            <a:ext cx="239280" cy="674516"/>
          </a:xfrm>
          <a:prstGeom prst="rect">
            <a:avLst/>
          </a:prstGeom>
          <a:solidFill>
            <a:srgbClr val="FF9300"/>
          </a:solidFill>
          <a:ln w="26425">
            <a:solidFill>
              <a:srgbClr val="629DD1"/>
            </a:solidFill>
          </a:ln>
          <a:effectLst>
            <a:outerShdw sx="100000" sy="100000" kx="0" ky="0" algn="b" rotWithShape="0" blurRad="38100" dist="25400" dir="2700000">
              <a:srgbClr val="000000">
                <a:alpha val="60000"/>
              </a:srgbClr>
            </a:outerShdw>
          </a:effectLst>
        </p:spPr>
        <p:txBody>
          <a:bodyPr lIns="45719" rIns="45719" anchor="ctr"/>
          <a:lstStyle/>
          <a:p>
            <a:pPr>
              <a:defRPr>
                <a:latin typeface="Arial"/>
                <a:ea typeface="Arial"/>
                <a:cs typeface="Arial"/>
                <a:sym typeface="Arial"/>
              </a:defRPr>
            </a:pPr>
          </a:p>
        </p:txBody>
      </p:sp>
      <p:grpSp>
        <p:nvGrpSpPr>
          <p:cNvPr id="305" name="Group"/>
          <p:cNvGrpSpPr/>
          <p:nvPr/>
        </p:nvGrpSpPr>
        <p:grpSpPr>
          <a:xfrm>
            <a:off x="3203155" y="4252642"/>
            <a:ext cx="417339" cy="1391954"/>
            <a:chOff x="0" y="0"/>
            <a:chExt cx="417337" cy="1391952"/>
          </a:xfrm>
        </p:grpSpPr>
        <p:sp>
          <p:nvSpPr>
            <p:cNvPr id="302" name="Rectangle"/>
            <p:cNvSpPr/>
            <p:nvPr/>
          </p:nvSpPr>
          <p:spPr>
            <a:xfrm>
              <a:off x="0" y="161045"/>
              <a:ext cx="417338" cy="1215385"/>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p>
          </p:txBody>
        </p:sp>
        <p:sp>
          <p:nvSpPr>
            <p:cNvPr id="303" name="Line"/>
            <p:cNvSpPr/>
            <p:nvPr/>
          </p:nvSpPr>
          <p:spPr>
            <a:xfrm flipH="1">
              <a:off x="160841" y="0"/>
              <a:ext cx="1" cy="1391953"/>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304" name="Rectangle"/>
            <p:cNvSpPr/>
            <p:nvPr/>
          </p:nvSpPr>
          <p:spPr>
            <a:xfrm>
              <a:off x="20601" y="358718"/>
              <a:ext cx="239280" cy="674516"/>
            </a:xfrm>
            <a:prstGeom prst="rect">
              <a:avLst/>
            </a:prstGeom>
            <a:solidFill>
              <a:srgbClr val="FF9300"/>
            </a:solidFill>
            <a:ln w="26425" cap="flat">
              <a:solidFill>
                <a:srgbClr val="629DD1"/>
              </a:solidFill>
              <a:prstDash val="solid"/>
              <a:round/>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grpSp>
      <p:sp>
        <p:nvSpPr>
          <p:cNvPr id="306" name="Line"/>
          <p:cNvSpPr/>
          <p:nvPr/>
        </p:nvSpPr>
        <p:spPr>
          <a:xfrm>
            <a:off x="2088496" y="4265855"/>
            <a:ext cx="1974906" cy="1"/>
          </a:xfrm>
          <a:prstGeom prst="line">
            <a:avLst/>
          </a:prstGeom>
          <a:ln w="26425">
            <a:solidFill>
              <a:srgbClr val="629DD1"/>
            </a:solidFill>
          </a:ln>
        </p:spPr>
        <p:txBody>
          <a:bodyPr lIns="45719" rIns="45719"/>
          <a:lstStyle/>
          <a:p>
            <a:pPr>
              <a:defRPr>
                <a:latin typeface="Arial"/>
                <a:ea typeface="Arial"/>
                <a:cs typeface="Arial"/>
                <a:sym typeface="Arial"/>
              </a:defRPr>
            </a:pPr>
          </a:p>
        </p:txBody>
      </p:sp>
      <p:grpSp>
        <p:nvGrpSpPr>
          <p:cNvPr id="310" name="Group"/>
          <p:cNvGrpSpPr/>
          <p:nvPr/>
        </p:nvGrpSpPr>
        <p:grpSpPr>
          <a:xfrm>
            <a:off x="2630520" y="3995137"/>
            <a:ext cx="239281" cy="515011"/>
            <a:chOff x="0" y="0"/>
            <a:chExt cx="239279" cy="515010"/>
          </a:xfrm>
        </p:grpSpPr>
        <p:sp>
          <p:nvSpPr>
            <p:cNvPr id="307" name="Rectangle"/>
            <p:cNvSpPr/>
            <p:nvPr/>
          </p:nvSpPr>
          <p:spPr>
            <a:xfrm>
              <a:off x="0" y="0"/>
              <a:ext cx="239280" cy="515011"/>
            </a:xfrm>
            <a:prstGeom prst="rect">
              <a:avLst/>
            </a:prstGeom>
            <a:solidFill>
              <a:srgbClr val="FF9300"/>
            </a:solidFill>
            <a:ln w="12700" cap="flat">
              <a:noFill/>
              <a:miter lim="400000"/>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sp>
          <p:nvSpPr>
            <p:cNvPr id="308" name="Line"/>
            <p:cNvSpPr/>
            <p:nvPr/>
          </p:nvSpPr>
          <p:spPr>
            <a:xfrm flipV="1">
              <a:off x="0" y="16872"/>
              <a:ext cx="1" cy="498139"/>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309" name="Line"/>
            <p:cNvSpPr/>
            <p:nvPr/>
          </p:nvSpPr>
          <p:spPr>
            <a:xfrm flipV="1">
              <a:off x="239279" y="8436"/>
              <a:ext cx="1" cy="498138"/>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311" name="C2"/>
          <p:cNvSpPr txBox="1"/>
          <p:nvPr/>
        </p:nvSpPr>
        <p:spPr>
          <a:xfrm>
            <a:off x="2268896" y="3648699"/>
            <a:ext cx="578271" cy="54675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defRPr>
                <a:latin typeface="Arial"/>
                <a:ea typeface="Arial"/>
                <a:cs typeface="Arial"/>
                <a:sym typeface="Arial"/>
              </a:defRPr>
            </a:pPr>
            <a:r>
              <a:t>C</a:t>
            </a:r>
            <a:r>
              <a:rPr baseline="-5999"/>
              <a:t>2</a:t>
            </a:r>
          </a:p>
        </p:txBody>
      </p:sp>
      <p:sp>
        <p:nvSpPr>
          <p:cNvPr id="312" name="Line"/>
          <p:cNvSpPr/>
          <p:nvPr/>
        </p:nvSpPr>
        <p:spPr>
          <a:xfrm>
            <a:off x="2088496" y="5631382"/>
            <a:ext cx="1974906" cy="1"/>
          </a:xfrm>
          <a:prstGeom prst="line">
            <a:avLst/>
          </a:prstGeom>
          <a:ln w="26425">
            <a:solidFill>
              <a:srgbClr val="629DD1"/>
            </a:solidFill>
          </a:ln>
        </p:spPr>
        <p:txBody>
          <a:bodyPr lIns="45719" rIns="45719"/>
          <a:lstStyle/>
          <a:p>
            <a:pPr>
              <a:defRPr>
                <a:latin typeface="Arial"/>
                <a:ea typeface="Arial"/>
                <a:cs typeface="Arial"/>
                <a:sym typeface="Arial"/>
              </a:defRPr>
            </a:pPr>
          </a:p>
        </p:txBody>
      </p:sp>
      <p:sp>
        <p:nvSpPr>
          <p:cNvPr id="313" name="R2"/>
          <p:cNvSpPr txBox="1"/>
          <p:nvPr/>
        </p:nvSpPr>
        <p:spPr>
          <a:xfrm>
            <a:off x="2786814" y="4875315"/>
            <a:ext cx="578270" cy="54675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defRPr>
                <a:latin typeface="Arial"/>
                <a:ea typeface="Arial"/>
                <a:cs typeface="Arial"/>
                <a:sym typeface="Arial"/>
              </a:defRPr>
            </a:pPr>
            <a:r>
              <a:t>R</a:t>
            </a:r>
            <a:r>
              <a:rPr baseline="-5999"/>
              <a:t>2</a:t>
            </a:r>
          </a:p>
        </p:txBody>
      </p:sp>
      <p:sp>
        <p:nvSpPr>
          <p:cNvPr id="314" name="vo"/>
          <p:cNvSpPr txBox="1"/>
          <p:nvPr/>
        </p:nvSpPr>
        <p:spPr>
          <a:xfrm>
            <a:off x="4063401" y="4784292"/>
            <a:ext cx="578271" cy="54675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defRPr>
                <a:latin typeface="Arial"/>
                <a:ea typeface="Arial"/>
                <a:cs typeface="Arial"/>
                <a:sym typeface="Arial"/>
              </a:defRPr>
            </a:pPr>
            <a:r>
              <a:t>v</a:t>
            </a:r>
            <a:r>
              <a:rPr baseline="-5999" spc="-18"/>
              <a:t>o</a:t>
            </a:r>
          </a:p>
        </p:txBody>
      </p:sp>
      <p:grpSp>
        <p:nvGrpSpPr>
          <p:cNvPr id="366" name="Group"/>
          <p:cNvGrpSpPr/>
          <p:nvPr/>
        </p:nvGrpSpPr>
        <p:grpSpPr>
          <a:xfrm>
            <a:off x="5420626" y="2999151"/>
            <a:ext cx="3773177" cy="3462898"/>
            <a:chOff x="0" y="0"/>
            <a:chExt cx="3773175" cy="3462896"/>
          </a:xfrm>
        </p:grpSpPr>
        <p:sp>
          <p:nvSpPr>
            <p:cNvPr id="315" name="Rectangle"/>
            <p:cNvSpPr/>
            <p:nvPr/>
          </p:nvSpPr>
          <p:spPr>
            <a:xfrm>
              <a:off x="1929625" y="694581"/>
              <a:ext cx="417339" cy="1215386"/>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p>
          </p:txBody>
        </p:sp>
        <p:sp>
          <p:nvSpPr>
            <p:cNvPr id="316" name="Line"/>
            <p:cNvSpPr/>
            <p:nvPr/>
          </p:nvSpPr>
          <p:spPr>
            <a:xfrm>
              <a:off x="2090466" y="533536"/>
              <a:ext cx="1" cy="89316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317" name="Line"/>
            <p:cNvSpPr/>
            <p:nvPr/>
          </p:nvSpPr>
          <p:spPr>
            <a:xfrm>
              <a:off x="814965" y="546748"/>
              <a:ext cx="1974906"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318" name="C2"/>
            <p:cNvSpPr txBox="1"/>
            <p:nvPr/>
          </p:nvSpPr>
          <p:spPr>
            <a:xfrm>
              <a:off x="1448546" y="847090"/>
              <a:ext cx="578270" cy="5467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C</a:t>
              </a:r>
              <a:r>
                <a:rPr baseline="-5999"/>
                <a:t>2</a:t>
              </a:r>
            </a:p>
          </p:txBody>
        </p:sp>
        <p:sp>
          <p:nvSpPr>
            <p:cNvPr id="319" name="R2"/>
            <p:cNvSpPr txBox="1"/>
            <p:nvPr/>
          </p:nvSpPr>
          <p:spPr>
            <a:xfrm>
              <a:off x="1020699" y="0"/>
              <a:ext cx="578271" cy="5467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R</a:t>
              </a:r>
              <a:r>
                <a:rPr baseline="-5999"/>
                <a:t>2</a:t>
              </a:r>
            </a:p>
          </p:txBody>
        </p:sp>
        <p:sp>
          <p:nvSpPr>
            <p:cNvPr id="320" name="vi"/>
            <p:cNvSpPr txBox="1"/>
            <p:nvPr/>
          </p:nvSpPr>
          <p:spPr>
            <a:xfrm>
              <a:off x="0" y="1217628"/>
              <a:ext cx="578270" cy="5467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v</a:t>
              </a:r>
              <a:r>
                <a:rPr baseline="-5999" sz="1700"/>
                <a:t>i</a:t>
              </a:r>
            </a:p>
          </p:txBody>
        </p:sp>
        <p:sp>
          <p:nvSpPr>
            <p:cNvPr id="321" name="vo"/>
            <p:cNvSpPr txBox="1"/>
            <p:nvPr/>
          </p:nvSpPr>
          <p:spPr>
            <a:xfrm>
              <a:off x="3194906" y="1169421"/>
              <a:ext cx="578270" cy="546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v</a:t>
              </a:r>
              <a:r>
                <a:rPr baseline="-5999" spc="-18"/>
                <a:t>o</a:t>
              </a:r>
            </a:p>
          </p:txBody>
        </p:sp>
        <p:sp>
          <p:nvSpPr>
            <p:cNvPr id="322" name="Rectangle"/>
            <p:cNvSpPr/>
            <p:nvPr/>
          </p:nvSpPr>
          <p:spPr>
            <a:xfrm rot="5400000">
              <a:off x="1381220" y="184604"/>
              <a:ext cx="239281" cy="674515"/>
            </a:xfrm>
            <a:prstGeom prst="rect">
              <a:avLst/>
            </a:prstGeom>
            <a:solidFill>
              <a:srgbClr val="FF9300"/>
            </a:solidFill>
            <a:ln w="26425" cap="flat">
              <a:solidFill>
                <a:srgbClr val="629DD1"/>
              </a:solidFill>
              <a:prstDash val="solid"/>
              <a:round/>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grpSp>
          <p:nvGrpSpPr>
            <p:cNvPr id="326" name="Group"/>
            <p:cNvGrpSpPr/>
            <p:nvPr/>
          </p:nvGrpSpPr>
          <p:grpSpPr>
            <a:xfrm>
              <a:off x="1912264" y="1873635"/>
              <a:ext cx="417339" cy="1391953"/>
              <a:chOff x="0" y="0"/>
              <a:chExt cx="417337" cy="1391952"/>
            </a:xfrm>
          </p:grpSpPr>
          <p:sp>
            <p:nvSpPr>
              <p:cNvPr id="323" name="Rectangle"/>
              <p:cNvSpPr/>
              <p:nvPr/>
            </p:nvSpPr>
            <p:spPr>
              <a:xfrm>
                <a:off x="0" y="161045"/>
                <a:ext cx="417338" cy="1215385"/>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p>
            </p:txBody>
          </p:sp>
          <p:sp>
            <p:nvSpPr>
              <p:cNvPr id="324" name="Line"/>
              <p:cNvSpPr/>
              <p:nvPr/>
            </p:nvSpPr>
            <p:spPr>
              <a:xfrm flipH="1">
                <a:off x="160841" y="0"/>
                <a:ext cx="1" cy="1391953"/>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325" name="Rectangle"/>
              <p:cNvSpPr/>
              <p:nvPr/>
            </p:nvSpPr>
            <p:spPr>
              <a:xfrm>
                <a:off x="20601" y="358718"/>
                <a:ext cx="239280" cy="674516"/>
              </a:xfrm>
              <a:prstGeom prst="rect">
                <a:avLst/>
              </a:prstGeom>
              <a:solidFill>
                <a:srgbClr val="FF9300"/>
              </a:solidFill>
              <a:ln w="26425" cap="flat">
                <a:solidFill>
                  <a:srgbClr val="629DD1"/>
                </a:solidFill>
                <a:prstDash val="solid"/>
                <a:round/>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grpSp>
        <p:sp>
          <p:nvSpPr>
            <p:cNvPr id="327" name="Line"/>
            <p:cNvSpPr/>
            <p:nvPr/>
          </p:nvSpPr>
          <p:spPr>
            <a:xfrm>
              <a:off x="797604" y="1886848"/>
              <a:ext cx="1974907"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nvGrpSpPr>
            <p:cNvPr id="331" name="Group"/>
            <p:cNvGrpSpPr/>
            <p:nvPr/>
          </p:nvGrpSpPr>
          <p:grpSpPr>
            <a:xfrm>
              <a:off x="1339629" y="1616130"/>
              <a:ext cx="239281" cy="515011"/>
              <a:chOff x="0" y="0"/>
              <a:chExt cx="239279" cy="515010"/>
            </a:xfrm>
          </p:grpSpPr>
          <p:sp>
            <p:nvSpPr>
              <p:cNvPr id="328" name="Rectangle"/>
              <p:cNvSpPr/>
              <p:nvPr/>
            </p:nvSpPr>
            <p:spPr>
              <a:xfrm>
                <a:off x="0" y="0"/>
                <a:ext cx="239280" cy="515011"/>
              </a:xfrm>
              <a:prstGeom prst="rect">
                <a:avLst/>
              </a:prstGeom>
              <a:solidFill>
                <a:srgbClr val="FF9300"/>
              </a:solidFill>
              <a:ln w="12700" cap="flat">
                <a:noFill/>
                <a:miter lim="400000"/>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sp>
            <p:nvSpPr>
              <p:cNvPr id="329" name="Line"/>
              <p:cNvSpPr/>
              <p:nvPr/>
            </p:nvSpPr>
            <p:spPr>
              <a:xfrm flipV="1">
                <a:off x="0" y="16872"/>
                <a:ext cx="1" cy="498139"/>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330" name="Line"/>
              <p:cNvSpPr/>
              <p:nvPr/>
            </p:nvSpPr>
            <p:spPr>
              <a:xfrm flipV="1">
                <a:off x="239279" y="8436"/>
                <a:ext cx="1" cy="498138"/>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332" name="C1"/>
            <p:cNvSpPr txBox="1"/>
            <p:nvPr/>
          </p:nvSpPr>
          <p:spPr>
            <a:xfrm>
              <a:off x="978005" y="1269692"/>
              <a:ext cx="578270" cy="5467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C</a:t>
              </a:r>
              <a:r>
                <a:rPr baseline="-5999"/>
                <a:t>1</a:t>
              </a:r>
            </a:p>
          </p:txBody>
        </p:sp>
        <p:sp>
          <p:nvSpPr>
            <p:cNvPr id="333" name="R1"/>
            <p:cNvSpPr txBox="1"/>
            <p:nvPr/>
          </p:nvSpPr>
          <p:spPr>
            <a:xfrm>
              <a:off x="1495923" y="2496308"/>
              <a:ext cx="578270" cy="5467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R</a:t>
              </a:r>
              <a:r>
                <a:rPr baseline="-5999"/>
                <a:t>1</a:t>
              </a:r>
            </a:p>
          </p:txBody>
        </p:sp>
        <p:grpSp>
          <p:nvGrpSpPr>
            <p:cNvPr id="339" name="Group"/>
            <p:cNvGrpSpPr/>
            <p:nvPr/>
          </p:nvGrpSpPr>
          <p:grpSpPr>
            <a:xfrm>
              <a:off x="1935494" y="1057504"/>
              <a:ext cx="335042" cy="510864"/>
              <a:chOff x="0" y="0"/>
              <a:chExt cx="335041" cy="510862"/>
            </a:xfrm>
          </p:grpSpPr>
          <p:grpSp>
            <p:nvGrpSpPr>
              <p:cNvPr id="337" name="Group"/>
              <p:cNvGrpSpPr/>
              <p:nvPr/>
            </p:nvGrpSpPr>
            <p:grpSpPr>
              <a:xfrm>
                <a:off x="0" y="363426"/>
                <a:ext cx="335042" cy="147437"/>
                <a:chOff x="0" y="0"/>
                <a:chExt cx="335041" cy="147435"/>
              </a:xfrm>
            </p:grpSpPr>
            <p:sp>
              <p:nvSpPr>
                <p:cNvPr id="334" name="Line"/>
                <p:cNvSpPr/>
                <p:nvPr/>
              </p:nvSpPr>
              <p:spPr>
                <a:xfrm>
                  <a:off x="0" y="0"/>
                  <a:ext cx="335042" cy="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335" name="Line"/>
                <p:cNvSpPr/>
                <p:nvPr/>
              </p:nvSpPr>
              <p:spPr>
                <a:xfrm>
                  <a:off x="52518" y="74158"/>
                  <a:ext cx="230005"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336" name="Line"/>
                <p:cNvSpPr/>
                <p:nvPr/>
              </p:nvSpPr>
              <p:spPr>
                <a:xfrm>
                  <a:off x="110020" y="147435"/>
                  <a:ext cx="115002"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338" name="Line"/>
              <p:cNvSpPr/>
              <p:nvPr/>
            </p:nvSpPr>
            <p:spPr>
              <a:xfrm flipV="1">
                <a:off x="153691" y="0"/>
                <a:ext cx="1" cy="37310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grpSp>
          <p:nvGrpSpPr>
            <p:cNvPr id="343" name="Group"/>
            <p:cNvGrpSpPr/>
            <p:nvPr/>
          </p:nvGrpSpPr>
          <p:grpSpPr>
            <a:xfrm rot="16200000">
              <a:off x="1989196" y="805489"/>
              <a:ext cx="239280" cy="515011"/>
              <a:chOff x="0" y="0"/>
              <a:chExt cx="239279" cy="515010"/>
            </a:xfrm>
          </p:grpSpPr>
          <p:sp>
            <p:nvSpPr>
              <p:cNvPr id="340" name="Rectangle"/>
              <p:cNvSpPr/>
              <p:nvPr/>
            </p:nvSpPr>
            <p:spPr>
              <a:xfrm>
                <a:off x="0" y="0"/>
                <a:ext cx="239280" cy="515011"/>
              </a:xfrm>
              <a:prstGeom prst="rect">
                <a:avLst/>
              </a:prstGeom>
              <a:solidFill>
                <a:srgbClr val="FF9300"/>
              </a:solidFill>
              <a:ln w="12700" cap="flat">
                <a:noFill/>
                <a:miter lim="400000"/>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sp>
            <p:nvSpPr>
              <p:cNvPr id="341" name="Line"/>
              <p:cNvSpPr/>
              <p:nvPr/>
            </p:nvSpPr>
            <p:spPr>
              <a:xfrm flipV="1">
                <a:off x="0" y="16872"/>
                <a:ext cx="1" cy="498139"/>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342" name="Line"/>
              <p:cNvSpPr/>
              <p:nvPr/>
            </p:nvSpPr>
            <p:spPr>
              <a:xfrm flipV="1">
                <a:off x="239279" y="8436"/>
                <a:ext cx="1" cy="498138"/>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grpSp>
          <p:nvGrpSpPr>
            <p:cNvPr id="349" name="Group"/>
            <p:cNvGrpSpPr/>
            <p:nvPr/>
          </p:nvGrpSpPr>
          <p:grpSpPr>
            <a:xfrm>
              <a:off x="1909733" y="2952033"/>
              <a:ext cx="335042" cy="510864"/>
              <a:chOff x="0" y="0"/>
              <a:chExt cx="335041" cy="510862"/>
            </a:xfrm>
          </p:grpSpPr>
          <p:grpSp>
            <p:nvGrpSpPr>
              <p:cNvPr id="347" name="Group"/>
              <p:cNvGrpSpPr/>
              <p:nvPr/>
            </p:nvGrpSpPr>
            <p:grpSpPr>
              <a:xfrm>
                <a:off x="0" y="363426"/>
                <a:ext cx="335042" cy="147437"/>
                <a:chOff x="0" y="0"/>
                <a:chExt cx="335041" cy="147435"/>
              </a:xfrm>
            </p:grpSpPr>
            <p:sp>
              <p:nvSpPr>
                <p:cNvPr id="344" name="Line"/>
                <p:cNvSpPr/>
                <p:nvPr/>
              </p:nvSpPr>
              <p:spPr>
                <a:xfrm>
                  <a:off x="0" y="0"/>
                  <a:ext cx="335042" cy="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345" name="Line"/>
                <p:cNvSpPr/>
                <p:nvPr/>
              </p:nvSpPr>
              <p:spPr>
                <a:xfrm>
                  <a:off x="52518" y="74158"/>
                  <a:ext cx="230005"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346" name="Line"/>
                <p:cNvSpPr/>
                <p:nvPr/>
              </p:nvSpPr>
              <p:spPr>
                <a:xfrm>
                  <a:off x="110020" y="147435"/>
                  <a:ext cx="115002"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348" name="Line"/>
              <p:cNvSpPr/>
              <p:nvPr/>
            </p:nvSpPr>
            <p:spPr>
              <a:xfrm flipV="1">
                <a:off x="153691" y="0"/>
                <a:ext cx="1" cy="37310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350" name="Line"/>
            <p:cNvSpPr/>
            <p:nvPr/>
          </p:nvSpPr>
          <p:spPr>
            <a:xfrm flipV="1">
              <a:off x="828178" y="521402"/>
              <a:ext cx="1" cy="1365446"/>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351" name="Line"/>
            <p:cNvSpPr/>
            <p:nvPr/>
          </p:nvSpPr>
          <p:spPr>
            <a:xfrm flipV="1">
              <a:off x="2772510" y="559093"/>
              <a:ext cx="1" cy="131707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352" name="Line"/>
            <p:cNvSpPr/>
            <p:nvPr/>
          </p:nvSpPr>
          <p:spPr>
            <a:xfrm>
              <a:off x="127238" y="1230840"/>
              <a:ext cx="700941"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353" name="Line"/>
            <p:cNvSpPr/>
            <p:nvPr/>
          </p:nvSpPr>
          <p:spPr>
            <a:xfrm>
              <a:off x="2759297" y="1182634"/>
              <a:ext cx="700941"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nvGrpSpPr>
            <p:cNvPr id="359" name="Group"/>
            <p:cNvGrpSpPr/>
            <p:nvPr/>
          </p:nvGrpSpPr>
          <p:grpSpPr>
            <a:xfrm>
              <a:off x="26385" y="1631416"/>
              <a:ext cx="335042" cy="510864"/>
              <a:chOff x="0" y="0"/>
              <a:chExt cx="335041" cy="510862"/>
            </a:xfrm>
          </p:grpSpPr>
          <p:grpSp>
            <p:nvGrpSpPr>
              <p:cNvPr id="357" name="Group"/>
              <p:cNvGrpSpPr/>
              <p:nvPr/>
            </p:nvGrpSpPr>
            <p:grpSpPr>
              <a:xfrm>
                <a:off x="0" y="363426"/>
                <a:ext cx="335042" cy="147437"/>
                <a:chOff x="0" y="0"/>
                <a:chExt cx="335041" cy="147435"/>
              </a:xfrm>
            </p:grpSpPr>
            <p:sp>
              <p:nvSpPr>
                <p:cNvPr id="354" name="Line"/>
                <p:cNvSpPr/>
                <p:nvPr/>
              </p:nvSpPr>
              <p:spPr>
                <a:xfrm>
                  <a:off x="0" y="0"/>
                  <a:ext cx="335042" cy="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355" name="Line"/>
                <p:cNvSpPr/>
                <p:nvPr/>
              </p:nvSpPr>
              <p:spPr>
                <a:xfrm>
                  <a:off x="52518" y="74158"/>
                  <a:ext cx="230005"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356" name="Line"/>
                <p:cNvSpPr/>
                <p:nvPr/>
              </p:nvSpPr>
              <p:spPr>
                <a:xfrm>
                  <a:off x="110020" y="147435"/>
                  <a:ext cx="115002"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358" name="Line"/>
              <p:cNvSpPr/>
              <p:nvPr/>
            </p:nvSpPr>
            <p:spPr>
              <a:xfrm flipV="1">
                <a:off x="153691" y="0"/>
                <a:ext cx="1" cy="37310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grpSp>
          <p:nvGrpSpPr>
            <p:cNvPr id="365" name="Group"/>
            <p:cNvGrpSpPr/>
            <p:nvPr/>
          </p:nvGrpSpPr>
          <p:grpSpPr>
            <a:xfrm>
              <a:off x="3208689" y="1543066"/>
              <a:ext cx="335042" cy="510864"/>
              <a:chOff x="0" y="0"/>
              <a:chExt cx="335041" cy="510862"/>
            </a:xfrm>
          </p:grpSpPr>
          <p:grpSp>
            <p:nvGrpSpPr>
              <p:cNvPr id="363" name="Group"/>
              <p:cNvGrpSpPr/>
              <p:nvPr/>
            </p:nvGrpSpPr>
            <p:grpSpPr>
              <a:xfrm>
                <a:off x="0" y="363426"/>
                <a:ext cx="335042" cy="147437"/>
                <a:chOff x="0" y="0"/>
                <a:chExt cx="335041" cy="147435"/>
              </a:xfrm>
            </p:grpSpPr>
            <p:sp>
              <p:nvSpPr>
                <p:cNvPr id="360" name="Line"/>
                <p:cNvSpPr/>
                <p:nvPr/>
              </p:nvSpPr>
              <p:spPr>
                <a:xfrm>
                  <a:off x="0" y="0"/>
                  <a:ext cx="335042" cy="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361" name="Line"/>
                <p:cNvSpPr/>
                <p:nvPr/>
              </p:nvSpPr>
              <p:spPr>
                <a:xfrm>
                  <a:off x="52518" y="74158"/>
                  <a:ext cx="230005"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362" name="Line"/>
                <p:cNvSpPr/>
                <p:nvPr/>
              </p:nvSpPr>
              <p:spPr>
                <a:xfrm>
                  <a:off x="110020" y="147435"/>
                  <a:ext cx="115002"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364" name="Line"/>
              <p:cNvSpPr/>
              <p:nvPr/>
            </p:nvSpPr>
            <p:spPr>
              <a:xfrm flipV="1">
                <a:off x="153691" y="0"/>
                <a:ext cx="1" cy="37310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grpSp>
      <p:grpSp>
        <p:nvGrpSpPr>
          <p:cNvPr id="372" name="Group"/>
          <p:cNvGrpSpPr/>
          <p:nvPr/>
        </p:nvGrpSpPr>
        <p:grpSpPr>
          <a:xfrm>
            <a:off x="1766155" y="2581872"/>
            <a:ext cx="335042" cy="510863"/>
            <a:chOff x="0" y="0"/>
            <a:chExt cx="335041" cy="510862"/>
          </a:xfrm>
        </p:grpSpPr>
        <p:grpSp>
          <p:nvGrpSpPr>
            <p:cNvPr id="370" name="Group"/>
            <p:cNvGrpSpPr/>
            <p:nvPr/>
          </p:nvGrpSpPr>
          <p:grpSpPr>
            <a:xfrm>
              <a:off x="0" y="363426"/>
              <a:ext cx="335042" cy="147437"/>
              <a:chOff x="0" y="0"/>
              <a:chExt cx="335041" cy="147435"/>
            </a:xfrm>
          </p:grpSpPr>
          <p:sp>
            <p:nvSpPr>
              <p:cNvPr id="367" name="Line"/>
              <p:cNvSpPr/>
              <p:nvPr/>
            </p:nvSpPr>
            <p:spPr>
              <a:xfrm>
                <a:off x="0" y="0"/>
                <a:ext cx="335042" cy="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368" name="Line"/>
              <p:cNvSpPr/>
              <p:nvPr/>
            </p:nvSpPr>
            <p:spPr>
              <a:xfrm>
                <a:off x="52518" y="74158"/>
                <a:ext cx="230005"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369" name="Line"/>
              <p:cNvSpPr/>
              <p:nvPr/>
            </p:nvSpPr>
            <p:spPr>
              <a:xfrm>
                <a:off x="110020" y="147435"/>
                <a:ext cx="115002"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371" name="Line"/>
            <p:cNvSpPr/>
            <p:nvPr/>
          </p:nvSpPr>
          <p:spPr>
            <a:xfrm flipV="1">
              <a:off x="153691" y="0"/>
              <a:ext cx="1" cy="37310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grpSp>
        <p:nvGrpSpPr>
          <p:cNvPr id="378" name="Group"/>
          <p:cNvGrpSpPr/>
          <p:nvPr/>
        </p:nvGrpSpPr>
        <p:grpSpPr>
          <a:xfrm>
            <a:off x="7027910" y="2117970"/>
            <a:ext cx="335042" cy="510863"/>
            <a:chOff x="0" y="0"/>
            <a:chExt cx="335041" cy="510862"/>
          </a:xfrm>
        </p:grpSpPr>
        <p:grpSp>
          <p:nvGrpSpPr>
            <p:cNvPr id="376" name="Group"/>
            <p:cNvGrpSpPr/>
            <p:nvPr/>
          </p:nvGrpSpPr>
          <p:grpSpPr>
            <a:xfrm>
              <a:off x="0" y="363426"/>
              <a:ext cx="335042" cy="147437"/>
              <a:chOff x="0" y="0"/>
              <a:chExt cx="335041" cy="147435"/>
            </a:xfrm>
          </p:grpSpPr>
          <p:sp>
            <p:nvSpPr>
              <p:cNvPr id="373" name="Line"/>
              <p:cNvSpPr/>
              <p:nvPr/>
            </p:nvSpPr>
            <p:spPr>
              <a:xfrm>
                <a:off x="0" y="0"/>
                <a:ext cx="335042" cy="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374" name="Line"/>
              <p:cNvSpPr/>
              <p:nvPr/>
            </p:nvSpPr>
            <p:spPr>
              <a:xfrm>
                <a:off x="52518" y="74158"/>
                <a:ext cx="230005"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375" name="Line"/>
              <p:cNvSpPr/>
              <p:nvPr/>
            </p:nvSpPr>
            <p:spPr>
              <a:xfrm>
                <a:off x="110020" y="147435"/>
                <a:ext cx="115002"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377" name="Line"/>
            <p:cNvSpPr/>
            <p:nvPr/>
          </p:nvSpPr>
          <p:spPr>
            <a:xfrm flipV="1">
              <a:off x="153691" y="0"/>
              <a:ext cx="1" cy="37310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grpSp>
        <p:nvGrpSpPr>
          <p:cNvPr id="384" name="Group"/>
          <p:cNvGrpSpPr/>
          <p:nvPr/>
        </p:nvGrpSpPr>
        <p:grpSpPr>
          <a:xfrm>
            <a:off x="1636734" y="5427264"/>
            <a:ext cx="335042" cy="510863"/>
            <a:chOff x="0" y="0"/>
            <a:chExt cx="335041" cy="510862"/>
          </a:xfrm>
        </p:grpSpPr>
        <p:grpSp>
          <p:nvGrpSpPr>
            <p:cNvPr id="382" name="Group"/>
            <p:cNvGrpSpPr/>
            <p:nvPr/>
          </p:nvGrpSpPr>
          <p:grpSpPr>
            <a:xfrm>
              <a:off x="0" y="363426"/>
              <a:ext cx="335042" cy="147437"/>
              <a:chOff x="0" y="0"/>
              <a:chExt cx="335041" cy="147435"/>
            </a:xfrm>
          </p:grpSpPr>
          <p:sp>
            <p:nvSpPr>
              <p:cNvPr id="379" name="Line"/>
              <p:cNvSpPr/>
              <p:nvPr/>
            </p:nvSpPr>
            <p:spPr>
              <a:xfrm>
                <a:off x="0" y="0"/>
                <a:ext cx="335042" cy="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380" name="Line"/>
              <p:cNvSpPr/>
              <p:nvPr/>
            </p:nvSpPr>
            <p:spPr>
              <a:xfrm>
                <a:off x="52518" y="74158"/>
                <a:ext cx="230005"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381" name="Line"/>
              <p:cNvSpPr/>
              <p:nvPr/>
            </p:nvSpPr>
            <p:spPr>
              <a:xfrm>
                <a:off x="110020" y="147435"/>
                <a:ext cx="115002"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383" name="Line"/>
            <p:cNvSpPr/>
            <p:nvPr/>
          </p:nvSpPr>
          <p:spPr>
            <a:xfrm flipV="1">
              <a:off x="153691" y="0"/>
              <a:ext cx="1" cy="37310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Title 1"/>
          <p:cNvSpPr txBox="1"/>
          <p:nvPr>
            <p:ph type="title"/>
          </p:nvPr>
        </p:nvSpPr>
        <p:spPr>
          <a:xfrm>
            <a:off x="914400" y="228600"/>
            <a:ext cx="7772400" cy="579438"/>
          </a:xfrm>
          <a:prstGeom prst="rect">
            <a:avLst/>
          </a:prstGeom>
        </p:spPr>
        <p:txBody>
          <a:bodyPr/>
          <a:lstStyle>
            <a:lvl1pPr algn="ctr" defTabSz="804672">
              <a:defRPr sz="3520">
                <a:solidFill>
                  <a:srgbClr val="0066CC"/>
                </a:solidFill>
                <a:latin typeface="+mn-lt"/>
                <a:ea typeface="+mn-ea"/>
                <a:cs typeface="+mn-cs"/>
                <a:sym typeface="Times New Roman"/>
              </a:defRPr>
            </a:lvl1pPr>
          </a:lstStyle>
          <a:p>
            <a:pPr/>
            <a:r>
              <a:t>Mạch lọc thông thấp (LPF)</a:t>
            </a:r>
          </a:p>
        </p:txBody>
      </p:sp>
      <p:grpSp>
        <p:nvGrpSpPr>
          <p:cNvPr id="407" name="Group"/>
          <p:cNvGrpSpPr/>
          <p:nvPr/>
        </p:nvGrpSpPr>
        <p:grpSpPr>
          <a:xfrm>
            <a:off x="2587068" y="1562908"/>
            <a:ext cx="4427064" cy="2889283"/>
            <a:chOff x="0" y="0"/>
            <a:chExt cx="4427063" cy="2889282"/>
          </a:xfrm>
        </p:grpSpPr>
        <p:grpSp>
          <p:nvGrpSpPr>
            <p:cNvPr id="400" name="Group"/>
            <p:cNvGrpSpPr/>
            <p:nvPr/>
          </p:nvGrpSpPr>
          <p:grpSpPr>
            <a:xfrm>
              <a:off x="0" y="0"/>
              <a:ext cx="4427064" cy="2504042"/>
              <a:chOff x="0" y="0"/>
              <a:chExt cx="4427063" cy="2504041"/>
            </a:xfrm>
          </p:grpSpPr>
          <p:sp>
            <p:nvSpPr>
              <p:cNvPr id="387" name="Rectangle"/>
              <p:cNvSpPr/>
              <p:nvPr/>
            </p:nvSpPr>
            <p:spPr>
              <a:xfrm>
                <a:off x="2213531" y="914192"/>
                <a:ext cx="650030" cy="1569801"/>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p>
            </p:txBody>
          </p:sp>
          <p:sp>
            <p:nvSpPr>
              <p:cNvPr id="388" name="Line"/>
              <p:cNvSpPr/>
              <p:nvPr/>
            </p:nvSpPr>
            <p:spPr>
              <a:xfrm flipH="1">
                <a:off x="2464051" y="706185"/>
                <a:ext cx="1" cy="1797857"/>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389" name="Line"/>
              <p:cNvSpPr/>
              <p:nvPr/>
            </p:nvSpPr>
            <p:spPr>
              <a:xfrm>
                <a:off x="477384" y="723250"/>
                <a:ext cx="3076031"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nvGrpSpPr>
              <p:cNvPr id="393" name="Group"/>
              <p:cNvGrpSpPr/>
              <p:nvPr/>
            </p:nvGrpSpPr>
            <p:grpSpPr>
              <a:xfrm rot="16200000">
                <a:off x="2338135" y="1143485"/>
                <a:ext cx="309056" cy="802160"/>
                <a:chOff x="0" y="0"/>
                <a:chExt cx="309055" cy="802159"/>
              </a:xfrm>
            </p:grpSpPr>
            <p:sp>
              <p:nvSpPr>
                <p:cNvPr id="390" name="Rectangle"/>
                <p:cNvSpPr/>
                <p:nvPr/>
              </p:nvSpPr>
              <p:spPr>
                <a:xfrm>
                  <a:off x="0" y="0"/>
                  <a:ext cx="309056" cy="802160"/>
                </a:xfrm>
                <a:prstGeom prst="rect">
                  <a:avLst/>
                </a:prstGeom>
                <a:solidFill>
                  <a:srgbClr val="FF9300"/>
                </a:solidFill>
                <a:ln w="12700" cap="flat">
                  <a:noFill/>
                  <a:miter lim="400000"/>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sp>
              <p:nvSpPr>
                <p:cNvPr id="391" name="Line"/>
                <p:cNvSpPr/>
                <p:nvPr/>
              </p:nvSpPr>
              <p:spPr>
                <a:xfrm flipV="1">
                  <a:off x="-1" y="26280"/>
                  <a:ext cx="2" cy="775879"/>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392" name="Line"/>
                <p:cNvSpPr/>
                <p:nvPr/>
              </p:nvSpPr>
              <p:spPr>
                <a:xfrm flipV="1">
                  <a:off x="309054" y="13140"/>
                  <a:ext cx="1" cy="775879"/>
                </a:xfrm>
                <a:prstGeom prst="line">
                  <a:avLst/>
                </a:prstGeom>
                <a:noFill/>
                <a:ln w="50800"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394" name="C"/>
              <p:cNvSpPr txBox="1"/>
              <p:nvPr/>
            </p:nvSpPr>
            <p:spPr>
              <a:xfrm>
                <a:off x="1563362" y="1544564"/>
                <a:ext cx="900690" cy="7061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a:latin typeface="Arial"/>
                    <a:ea typeface="Arial"/>
                    <a:cs typeface="Arial"/>
                    <a:sym typeface="Arial"/>
                  </a:defRPr>
                </a:lvl1pPr>
              </a:lstStyle>
              <a:p>
                <a:pPr/>
                <a:r>
                  <a:t>C</a:t>
                </a:r>
              </a:p>
            </p:txBody>
          </p:sp>
          <p:sp>
            <p:nvSpPr>
              <p:cNvPr id="395" name="Line"/>
              <p:cNvSpPr/>
              <p:nvPr/>
            </p:nvSpPr>
            <p:spPr>
              <a:xfrm>
                <a:off x="477384" y="2486975"/>
                <a:ext cx="3076031"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396" name="R"/>
              <p:cNvSpPr txBox="1"/>
              <p:nvPr/>
            </p:nvSpPr>
            <p:spPr>
              <a:xfrm>
                <a:off x="1583942" y="0"/>
                <a:ext cx="900690" cy="7061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a:latin typeface="Arial"/>
                    <a:ea typeface="Arial"/>
                    <a:cs typeface="Arial"/>
                    <a:sym typeface="Arial"/>
                  </a:defRPr>
                </a:lvl1pPr>
              </a:lstStyle>
              <a:p>
                <a:pPr/>
                <a:r>
                  <a:t>R</a:t>
                </a:r>
              </a:p>
            </p:txBody>
          </p:sp>
          <p:sp>
            <p:nvSpPr>
              <p:cNvPr id="397" name="vi"/>
              <p:cNvSpPr txBox="1"/>
              <p:nvPr/>
            </p:nvSpPr>
            <p:spPr>
              <a:xfrm>
                <a:off x="0" y="1252020"/>
                <a:ext cx="900689" cy="7061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v</a:t>
                </a:r>
                <a:r>
                  <a:rPr baseline="-5999" sz="1700"/>
                  <a:t>i</a:t>
                </a:r>
              </a:p>
            </p:txBody>
          </p:sp>
          <p:sp>
            <p:nvSpPr>
              <p:cNvPr id="398" name="vo"/>
              <p:cNvSpPr txBox="1"/>
              <p:nvPr/>
            </p:nvSpPr>
            <p:spPr>
              <a:xfrm>
                <a:off x="3526374" y="1252020"/>
                <a:ext cx="900690" cy="7061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latin typeface="Arial"/>
                    <a:ea typeface="Arial"/>
                    <a:cs typeface="Arial"/>
                    <a:sym typeface="Arial"/>
                  </a:defRPr>
                </a:pPr>
                <a:r>
                  <a:t>v</a:t>
                </a:r>
                <a:r>
                  <a:rPr baseline="-5999" spc="-18"/>
                  <a:t>o</a:t>
                </a:r>
              </a:p>
            </p:txBody>
          </p:sp>
          <p:sp>
            <p:nvSpPr>
              <p:cNvPr id="399" name="Rectangle"/>
              <p:cNvSpPr/>
              <p:nvPr/>
            </p:nvSpPr>
            <p:spPr>
              <a:xfrm rot="5400000">
                <a:off x="1391178" y="165807"/>
                <a:ext cx="309056" cy="1050597"/>
              </a:xfrm>
              <a:prstGeom prst="rect">
                <a:avLst/>
              </a:prstGeom>
              <a:solidFill>
                <a:srgbClr val="FF9300"/>
              </a:solidFill>
              <a:ln w="26425" cap="flat">
                <a:solidFill>
                  <a:srgbClr val="629DD1"/>
                </a:solidFill>
                <a:prstDash val="solid"/>
                <a:round/>
              </a:ln>
              <a:effectLst>
                <a:outerShdw sx="100000" sy="100000" kx="0" ky="0" algn="b" rotWithShape="0" blurRad="38100" dist="25400" dir="2700000">
                  <a:srgbClr val="000000">
                    <a:alpha val="60000"/>
                  </a:srgbClr>
                </a:outerShdw>
              </a:effectLst>
            </p:spPr>
            <p:txBody>
              <a:bodyPr wrap="square" lIns="45719" tIns="45719" rIns="45719" bIns="45719" numCol="1" anchor="ctr">
                <a:noAutofit/>
              </a:bodyPr>
              <a:lstStyle/>
              <a:p>
                <a:pPr>
                  <a:defRPr>
                    <a:latin typeface="Arial"/>
                    <a:ea typeface="Arial"/>
                    <a:cs typeface="Arial"/>
                    <a:sym typeface="Arial"/>
                  </a:defRPr>
                </a:pPr>
              </a:p>
            </p:txBody>
          </p:sp>
        </p:grpSp>
        <p:grpSp>
          <p:nvGrpSpPr>
            <p:cNvPr id="406" name="Group"/>
            <p:cNvGrpSpPr/>
            <p:nvPr/>
          </p:nvGrpSpPr>
          <p:grpSpPr>
            <a:xfrm>
              <a:off x="2226481" y="2229448"/>
              <a:ext cx="521848" cy="659835"/>
              <a:chOff x="0" y="0"/>
              <a:chExt cx="521846" cy="659833"/>
            </a:xfrm>
          </p:grpSpPr>
          <p:grpSp>
            <p:nvGrpSpPr>
              <p:cNvPr id="404" name="Group"/>
              <p:cNvGrpSpPr/>
              <p:nvPr/>
            </p:nvGrpSpPr>
            <p:grpSpPr>
              <a:xfrm>
                <a:off x="0" y="469404"/>
                <a:ext cx="521847" cy="190430"/>
                <a:chOff x="0" y="0"/>
                <a:chExt cx="521846" cy="190429"/>
              </a:xfrm>
            </p:grpSpPr>
            <p:sp>
              <p:nvSpPr>
                <p:cNvPr id="401" name="Line"/>
                <p:cNvSpPr/>
                <p:nvPr/>
              </p:nvSpPr>
              <p:spPr>
                <a:xfrm>
                  <a:off x="0" y="0"/>
                  <a:ext cx="521847" cy="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402" name="Line"/>
                <p:cNvSpPr/>
                <p:nvPr/>
              </p:nvSpPr>
              <p:spPr>
                <a:xfrm>
                  <a:off x="81801" y="95783"/>
                  <a:ext cx="358245"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sp>
              <p:nvSpPr>
                <p:cNvPr id="403" name="Line"/>
                <p:cNvSpPr/>
                <p:nvPr/>
              </p:nvSpPr>
              <p:spPr>
                <a:xfrm>
                  <a:off x="171362" y="190429"/>
                  <a:ext cx="179123" cy="1"/>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sp>
            <p:nvSpPr>
              <p:cNvPr id="405" name="Line"/>
              <p:cNvSpPr/>
              <p:nvPr/>
            </p:nvSpPr>
            <p:spPr>
              <a:xfrm flipV="1">
                <a:off x="239382" y="0"/>
                <a:ext cx="1" cy="481900"/>
              </a:xfrm>
              <a:prstGeom prst="line">
                <a:avLst/>
              </a:prstGeom>
              <a:noFill/>
              <a:ln w="26425" cap="flat">
                <a:solidFill>
                  <a:srgbClr val="629DD1"/>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gr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Equity">
  <a:themeElements>
    <a:clrScheme name="Equity">
      <a:dk1>
        <a:srgbClr val="000000"/>
      </a:dk1>
      <a:lt1>
        <a:srgbClr val="FFFFFF"/>
      </a:lt1>
      <a:dk2>
        <a:srgbClr val="A7A7A7"/>
      </a:dk2>
      <a:lt2>
        <a:srgbClr val="535353"/>
      </a:lt2>
      <a:accent1>
        <a:srgbClr val="D34817"/>
      </a:accent1>
      <a:accent2>
        <a:srgbClr val="9B2D1F"/>
      </a:accent2>
      <a:accent3>
        <a:srgbClr val="A28E6A"/>
      </a:accent3>
      <a:accent4>
        <a:srgbClr val="956251"/>
      </a:accent4>
      <a:accent5>
        <a:srgbClr val="918485"/>
      </a:accent5>
      <a:accent6>
        <a:srgbClr val="855D5D"/>
      </a:accent6>
      <a:hlink>
        <a:srgbClr val="0000FF"/>
      </a:hlink>
      <a:folHlink>
        <a:srgbClr val="FF00FF"/>
      </a:folHlink>
    </a:clrScheme>
    <a:fontScheme name="Equity">
      <a:majorFont>
        <a:latin typeface="Helvetica"/>
        <a:ea typeface="Helvetica"/>
        <a:cs typeface="Helvetica"/>
      </a:majorFont>
      <a:minorFont>
        <a:latin typeface="Times New Roman"/>
        <a:ea typeface="Times New Roman"/>
        <a:cs typeface="Times New Roman"/>
      </a:minorFont>
    </a:fontScheme>
    <a:fmtScheme name="Equit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Equity">
  <a:themeElements>
    <a:clrScheme name="Equity">
      <a:dk1>
        <a:srgbClr val="000000"/>
      </a:dk1>
      <a:lt1>
        <a:srgbClr val="FFFFFF"/>
      </a:lt1>
      <a:dk2>
        <a:srgbClr val="A7A7A7"/>
      </a:dk2>
      <a:lt2>
        <a:srgbClr val="535353"/>
      </a:lt2>
      <a:accent1>
        <a:srgbClr val="D34817"/>
      </a:accent1>
      <a:accent2>
        <a:srgbClr val="9B2D1F"/>
      </a:accent2>
      <a:accent3>
        <a:srgbClr val="A28E6A"/>
      </a:accent3>
      <a:accent4>
        <a:srgbClr val="956251"/>
      </a:accent4>
      <a:accent5>
        <a:srgbClr val="918485"/>
      </a:accent5>
      <a:accent6>
        <a:srgbClr val="855D5D"/>
      </a:accent6>
      <a:hlink>
        <a:srgbClr val="0000FF"/>
      </a:hlink>
      <a:folHlink>
        <a:srgbClr val="FF00FF"/>
      </a:folHlink>
    </a:clrScheme>
    <a:fontScheme name="Equity">
      <a:majorFont>
        <a:latin typeface="Helvetica"/>
        <a:ea typeface="Helvetica"/>
        <a:cs typeface="Helvetica"/>
      </a:majorFont>
      <a:minorFont>
        <a:latin typeface="Times New Roman"/>
        <a:ea typeface="Times New Roman"/>
        <a:cs typeface="Times New Roman"/>
      </a:minorFont>
    </a:fontScheme>
    <a:fmtScheme name="Equit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